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33"/>
  </p:notesMasterIdLst>
  <p:handoutMasterIdLst>
    <p:handoutMasterId r:id="rId34"/>
  </p:handoutMasterIdLst>
  <p:sldIdLst>
    <p:sldId id="256" r:id="rId3"/>
    <p:sldId id="258" r:id="rId4"/>
    <p:sldId id="282" r:id="rId5"/>
    <p:sldId id="260" r:id="rId6"/>
    <p:sldId id="261" r:id="rId7"/>
    <p:sldId id="287" r:id="rId8"/>
    <p:sldId id="284" r:id="rId9"/>
    <p:sldId id="289" r:id="rId10"/>
    <p:sldId id="285" r:id="rId11"/>
    <p:sldId id="286" r:id="rId12"/>
    <p:sldId id="263" r:id="rId13"/>
    <p:sldId id="265" r:id="rId14"/>
    <p:sldId id="266" r:id="rId15"/>
    <p:sldId id="267" r:id="rId16"/>
    <p:sldId id="290" r:id="rId17"/>
    <p:sldId id="268" r:id="rId18"/>
    <p:sldId id="269" r:id="rId19"/>
    <p:sldId id="270" r:id="rId20"/>
    <p:sldId id="271" r:id="rId21"/>
    <p:sldId id="291" r:id="rId22"/>
    <p:sldId id="272" r:id="rId23"/>
    <p:sldId id="274" r:id="rId24"/>
    <p:sldId id="292" r:id="rId25"/>
    <p:sldId id="293" r:id="rId26"/>
    <p:sldId id="278" r:id="rId27"/>
    <p:sldId id="283" r:id="rId28"/>
    <p:sldId id="295" r:id="rId29"/>
    <p:sldId id="294" r:id="rId30"/>
    <p:sldId id="279" r:id="rId31"/>
    <p:sldId id="2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431026" initials="p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813" autoAdjust="0"/>
  </p:normalViewPr>
  <p:slideViewPr>
    <p:cSldViewPr snapToGrid="0" snapToObjects="1">
      <p:cViewPr varScale="1">
        <p:scale>
          <a:sx n="69" d="100"/>
          <a:sy n="69" d="100"/>
        </p:scale>
        <p:origin x="-14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C2D915-89FF-8541-ADA9-0418FC57F994}" type="datetimeFigureOut">
              <a:rPr lang="en-US" smtClean="0"/>
              <a:t>30/09/15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3B3288-B245-F348-A8D9-2994D6B4B6CF}" type="slidenum">
              <a:rPr lang="en-US" smtClean="0"/>
              <a:t>‹#›</a:t>
            </a:fld>
            <a:endParaRPr lang="en-US"/>
          </a:p>
        </p:txBody>
      </p:sp>
    </p:spTree>
    <p:extLst>
      <p:ext uri="{BB962C8B-B14F-4D97-AF65-F5344CB8AC3E}">
        <p14:creationId xmlns:p14="http://schemas.microsoft.com/office/powerpoint/2010/main" val="2059812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A08DB-49BD-3549-B186-41EE3D7DE7A1}" type="datetimeFigureOut">
              <a:rPr lang="en-US" smtClean="0"/>
              <a:pPr/>
              <a:t>30/09/15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92AA2-5B8A-D74C-B32D-8BD6E0E775B4}" type="slidenum">
              <a:rPr lang="en-US" smtClean="0"/>
              <a:pPr/>
              <a:t>‹#›</a:t>
            </a:fld>
            <a:endParaRPr lang="en-US"/>
          </a:p>
        </p:txBody>
      </p:sp>
    </p:spTree>
    <p:extLst>
      <p:ext uri="{BB962C8B-B14F-4D97-AF65-F5344CB8AC3E}">
        <p14:creationId xmlns:p14="http://schemas.microsoft.com/office/powerpoint/2010/main" val="5075090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 30 </a:t>
            </a:r>
            <a:r>
              <a:rPr lang="en-US" dirty="0" err="1" smtClean="0"/>
              <a:t>mins</a:t>
            </a:r>
            <a:endParaRPr lang="en-US" dirty="0" smtClean="0"/>
          </a:p>
          <a:p>
            <a:r>
              <a:rPr lang="en-US" dirty="0" smtClean="0"/>
              <a:t>Abstract: </a:t>
            </a:r>
            <a:r>
              <a:rPr lang="en-US" sz="1200" i="1" kern="1200" dirty="0" smtClean="0">
                <a:solidFill>
                  <a:schemeClr val="tx1"/>
                </a:solidFill>
                <a:latin typeface="+mn-lt"/>
                <a:ea typeface="+mn-ea"/>
                <a:cs typeface="+mn-cs"/>
              </a:rPr>
              <a:t>The effective personalization of messages (in communication) or treatments (in medicine) has been a topic of research for decades. However, recent technological advances in measurement opportunities, such as wearable sensors, have a large impact on effective personalization methods. Furthermore, methodological research on estimating causal treatment effects has taken in big flight in recent years. In this keynote Dr. Maurits Kaptein will give an overview of the classical scientific and applied methods of treatment personalization, and will highlight novel opportunities. Specifically, Maurits will detail methods to personalize treatments based on behavioral observations that arrive continuously. Methods for sequential treatment allocations and the estimation of causal effects will be discussed and accompanied by practical examples. The keynote aims to highlight the contemporary challenges in effective treatment personalization.</a:t>
            </a:r>
          </a:p>
          <a:p>
            <a:endParaRPr lang="en-US" sz="1200" i="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 I am Maurits Kaptein (very brief intro / work on Persuasion Profiling / work on methods for large-scale customization)</a:t>
            </a:r>
          </a:p>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a:t>
            </a:fld>
            <a:endParaRPr lang="en-US"/>
          </a:p>
        </p:txBody>
      </p:sp>
    </p:spTree>
    <p:extLst>
      <p:ext uri="{BB962C8B-B14F-4D97-AF65-F5344CB8AC3E}">
        <p14:creationId xmlns:p14="http://schemas.microsoft.com/office/powerpoint/2010/main" val="131600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it is not at all the case that a relationship between message</a:t>
            </a:r>
            <a:r>
              <a:rPr lang="en-US" baseline="0" dirty="0" smtClean="0"/>
              <a:t> features and receiver properties warrants customization: the relation can also be like this. </a:t>
            </a:r>
          </a:p>
          <a:p>
            <a:endParaRPr lang="en-US" baseline="0" dirty="0" smtClean="0"/>
          </a:p>
          <a:p>
            <a:r>
              <a:rPr lang="en-US" baseline="0" dirty="0" smtClean="0"/>
              <a:t>If this is the case, the there is no need to customize, since the authority message, despite having a much larger effect on introverts, is the most effective message for both types of receivers. Hence, given the effect we need to think of which message to show to which receiver. In the second case here both introverts and extraverts receive the authority message, and hence I don’t think we should call this customized….</a:t>
            </a:r>
          </a:p>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10</a:t>
            </a:fld>
            <a:endParaRPr lang="en-US"/>
          </a:p>
        </p:txBody>
      </p:sp>
    </p:spTree>
    <p:extLst>
      <p:ext uri="{BB962C8B-B14F-4D97-AF65-F5344CB8AC3E}">
        <p14:creationId xmlns:p14="http://schemas.microsoft.com/office/powerpoint/2010/main" val="32547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example I just gave,</a:t>
            </a:r>
            <a:r>
              <a:rPr lang="en-US" baseline="0" dirty="0" smtClean="0"/>
              <a:t> selling books to introverts or extraverts using authority arguments yes or no, we can define all the elements of a customization attempt…</a:t>
            </a:r>
          </a:p>
          <a:p>
            <a:endParaRPr lang="en-US" baseline="0" dirty="0" smtClean="0"/>
          </a:p>
          <a:p>
            <a:r>
              <a:rPr lang="en-US" baseline="0" dirty="0" smtClean="0"/>
              <a:t>(Make explicit)</a:t>
            </a: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11</a:t>
            </a:fld>
            <a:endParaRPr lang="en-US"/>
          </a:p>
        </p:txBody>
      </p:sp>
    </p:spTree>
    <p:extLst>
      <p:ext uri="{BB962C8B-B14F-4D97-AF65-F5344CB8AC3E}">
        <p14:creationId xmlns:p14="http://schemas.microsoft.com/office/powerpoint/2010/main" val="133158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12</a:t>
            </a:fld>
            <a:endParaRPr lang="en-US"/>
          </a:p>
        </p:txBody>
      </p:sp>
    </p:spTree>
    <p:extLst>
      <p:ext uri="{BB962C8B-B14F-4D97-AF65-F5344CB8AC3E}">
        <p14:creationId xmlns:p14="http://schemas.microsoft.com/office/powerpoint/2010/main" val="421737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13</a:t>
            </a:fld>
            <a:endParaRPr lang="en-US"/>
          </a:p>
        </p:txBody>
      </p:sp>
    </p:spTree>
    <p:extLst>
      <p:ext uri="{BB962C8B-B14F-4D97-AF65-F5344CB8AC3E}">
        <p14:creationId xmlns:p14="http://schemas.microsoft.com/office/powerpoint/2010/main" val="283847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Perhaps feature and property</a:t>
            </a:r>
            <a:r>
              <a:rPr lang="en-US" baseline="0" dirty="0" smtClean="0"/>
              <a:t> selection are domain specific</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14</a:t>
            </a:fld>
            <a:endParaRPr lang="en-US"/>
          </a:p>
        </p:txBody>
      </p:sp>
    </p:spTree>
    <p:extLst>
      <p:ext uri="{BB962C8B-B14F-4D97-AF65-F5344CB8AC3E}">
        <p14:creationId xmlns:p14="http://schemas.microsoft.com/office/powerpoint/2010/main" val="80118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16</a:t>
            </a:fld>
            <a:endParaRPr lang="en-US"/>
          </a:p>
        </p:txBody>
      </p:sp>
    </p:spTree>
    <p:extLst>
      <p:ext uri="{BB962C8B-B14F-4D97-AF65-F5344CB8AC3E}">
        <p14:creationId xmlns:p14="http://schemas.microsoft.com/office/powerpoint/2010/main" val="3302705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17</a:t>
            </a:fld>
            <a:endParaRPr lang="en-US"/>
          </a:p>
        </p:txBody>
      </p:sp>
    </p:spTree>
    <p:extLst>
      <p:ext uri="{BB962C8B-B14F-4D97-AF65-F5344CB8AC3E}">
        <p14:creationId xmlns:p14="http://schemas.microsoft.com/office/powerpoint/2010/main" val="4125917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18</a:t>
            </a:fld>
            <a:endParaRPr lang="en-US"/>
          </a:p>
        </p:txBody>
      </p:sp>
    </p:spTree>
    <p:extLst>
      <p:ext uri="{BB962C8B-B14F-4D97-AF65-F5344CB8AC3E}">
        <p14:creationId xmlns:p14="http://schemas.microsoft.com/office/powerpoint/2010/main" val="4217373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19</a:t>
            </a:fld>
            <a:endParaRPr lang="en-US"/>
          </a:p>
        </p:txBody>
      </p:sp>
    </p:spTree>
    <p:extLst>
      <p:ext uri="{BB962C8B-B14F-4D97-AF65-F5344CB8AC3E}">
        <p14:creationId xmlns:p14="http://schemas.microsoft.com/office/powerpoint/2010/main" val="151493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known as multi-armed bandit problem.</a:t>
            </a: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20</a:t>
            </a:fld>
            <a:endParaRPr lang="en-US"/>
          </a:p>
        </p:txBody>
      </p:sp>
    </p:spTree>
    <p:extLst>
      <p:ext uri="{BB962C8B-B14F-4D97-AF65-F5344CB8AC3E}">
        <p14:creationId xmlns:p14="http://schemas.microsoft.com/office/powerpoint/2010/main" val="412938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are here </a:t>
            </a:r>
            <a:r>
              <a:rPr lang="en-US" baseline="0" dirty="0" smtClean="0">
                <a:solidFill>
                  <a:srgbClr val="FF0000"/>
                </a:solidFill>
              </a:rPr>
              <a:t>together with the </a:t>
            </a:r>
            <a:r>
              <a:rPr lang="en-US" baseline="0" dirty="0" smtClean="0"/>
              <a:t>best national academic scholars and those on the forefront of industry in the customization of communication. Welcome ;) </a:t>
            </a:r>
          </a:p>
          <a:p>
            <a:pPr marL="0" indent="0">
              <a:buFontTx/>
              <a:buNone/>
            </a:pPr>
            <a:endParaRPr lang="en-US" baseline="0" dirty="0" smtClean="0"/>
          </a:p>
          <a:p>
            <a:pPr marL="0" indent="0">
              <a:buFontTx/>
              <a:buNone/>
            </a:pPr>
            <a:r>
              <a:rPr lang="en-US" baseline="0" dirty="0" smtClean="0"/>
              <a:t>Extremely important area of study: we know that not every messages is equally effective for every recipient: we can make communication more effective by selecting “the right message for the right person at the right time”. </a:t>
            </a:r>
            <a:r>
              <a:rPr lang="en-US" b="1" baseline="0" dirty="0" smtClean="0"/>
              <a:t>This can increase the effectiveness of public campaigns, health-care communication, and advertising</a:t>
            </a:r>
          </a:p>
          <a:p>
            <a:pPr marL="0" indent="0">
              <a:buFontTx/>
              <a:buNone/>
            </a:pPr>
            <a:endParaRPr lang="en-US" baseline="0" dirty="0" smtClean="0"/>
          </a:p>
          <a:p>
            <a:pPr marL="0" indent="0">
              <a:buFontTx/>
              <a:buNone/>
            </a:pPr>
            <a:r>
              <a:rPr lang="en-US" baseline="0" dirty="0" smtClean="0"/>
              <a:t>But, it is of even larger importance: we are effectively studying methods of selecting treatments (although we coin them messages) for individuals (we coin them recipients). </a:t>
            </a:r>
            <a:r>
              <a:rPr lang="en-US" b="1" baseline="0" dirty="0" smtClean="0"/>
              <a:t>Effective methods to pair treatments with recipients to reach a desired result are well sought for in many branches of social science</a:t>
            </a:r>
            <a:r>
              <a:rPr lang="en-US" baseline="0" dirty="0" smtClean="0"/>
              <a:t>: psychiatrist look for the best interventions for their patients, physicians customize medication, teachers personalized educational programs, etc. etc.</a:t>
            </a:r>
          </a:p>
          <a:p>
            <a:pPr marL="0" indent="0">
              <a:buFontTx/>
              <a:buNone/>
            </a:pPr>
            <a:endParaRPr lang="en-US" baseline="0" dirty="0" smtClean="0"/>
          </a:p>
          <a:p>
            <a:pPr marL="0" indent="0">
              <a:buFontTx/>
              <a:buNone/>
            </a:pPr>
            <a:r>
              <a:rPr lang="en-US" baseline="0" dirty="0" smtClean="0"/>
              <a:t>And we are in a great position to propel this field forward. Those studying communication, and especially digital communication, can for the first time study the effect of treatments on large groups of recipients over prolonged periods of time. In digital communication we have opportunities to measure the effects of our messages that were unheard of 15 years ago. We have the ability to manipulate treatments that is still unheard of in neighboring fields. </a:t>
            </a:r>
            <a:r>
              <a:rPr lang="en-US" b="1" baseline="0" dirty="0" smtClean="0"/>
              <a:t>Thus, we can be at the forefront of not only making communication more effective, but developing the methods that will broadly be used in the social sciences to customize treatments at a large scale</a:t>
            </a:r>
            <a:r>
              <a:rPr lang="en-US" baseline="0" dirty="0" smtClean="0"/>
              <a:t>. It is an exciting time and place!</a:t>
            </a:r>
          </a:p>
          <a:p>
            <a:pPr marL="0" indent="0">
              <a:buFontTx/>
              <a:buNone/>
            </a:pPr>
            <a:endParaRPr lang="en-US" baseline="0" dirty="0" smtClean="0"/>
          </a:p>
          <a:p>
            <a:pPr marL="0" indent="0">
              <a:buFontTx/>
              <a:buNone/>
            </a:pPr>
            <a:r>
              <a:rPr lang="en-US" baseline="0" dirty="0" smtClean="0"/>
              <a:t>However, despite this promise, we have to be honest that there are substantial challenges that face us. While “selecting the right message at the right time” sounds trivial, it isn’t at all in practice. The general methods to do so are only just starting to emerge. In this talk I will try to highlight some of the challenges we face when trying to customize communication at a large scale. To do so I will </a:t>
            </a:r>
            <a:r>
              <a:rPr lang="en-US" b="1" baseline="0" dirty="0" smtClean="0"/>
              <a:t>first define effective customization and highlight the need for such a definition</a:t>
            </a:r>
            <a:r>
              <a:rPr lang="en-US" baseline="0" dirty="0" smtClean="0"/>
              <a:t>; I believe currently many demonstrations of the effect of customization do not actually demonstrate what they aim to demonstrate because of lack of common definition. Then, I will try to highlight what I feel are the most important challenges in days to come. </a:t>
            </a:r>
          </a:p>
          <a:p>
            <a:pPr marL="0" indent="0">
              <a:buFontTx/>
              <a:buNone/>
            </a:pPr>
            <a:endParaRPr lang="en-US" b="0" baseline="0" dirty="0" smtClean="0"/>
          </a:p>
        </p:txBody>
      </p:sp>
      <p:sp>
        <p:nvSpPr>
          <p:cNvPr id="4" name="Slide Number Placeholder 3"/>
          <p:cNvSpPr>
            <a:spLocks noGrp="1"/>
          </p:cNvSpPr>
          <p:nvPr>
            <p:ph type="sldNum" sz="quarter" idx="10"/>
          </p:nvPr>
        </p:nvSpPr>
        <p:spPr/>
        <p:txBody>
          <a:bodyPr/>
          <a:lstStyle/>
          <a:p>
            <a:fld id="{AFB92AA2-5B8A-D74C-B32D-8BD6E0E775B4}" type="slidenum">
              <a:rPr lang="en-US" smtClean="0"/>
              <a:pPr/>
              <a:t>2</a:t>
            </a:fld>
            <a:endParaRPr lang="en-US"/>
          </a:p>
        </p:txBody>
      </p:sp>
    </p:spTree>
    <p:extLst>
      <p:ext uri="{BB962C8B-B14F-4D97-AF65-F5344CB8AC3E}">
        <p14:creationId xmlns:p14="http://schemas.microsoft.com/office/powerpoint/2010/main" val="4217373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Rituals</a:t>
            </a:r>
            <a:r>
              <a:rPr lang="en-US" baseline="0" dirty="0" smtClean="0"/>
              <a:t> case, using Thompson sampling (Reinforcement learning algorithm to balance exploration and exploitation).</a:t>
            </a: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21</a:t>
            </a:fld>
            <a:endParaRPr lang="en-US"/>
          </a:p>
        </p:txBody>
      </p:sp>
    </p:spTree>
    <p:extLst>
      <p:ext uri="{BB962C8B-B14F-4D97-AF65-F5344CB8AC3E}">
        <p14:creationId xmlns:p14="http://schemas.microsoft.com/office/powerpoint/2010/main" val="3107671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Customizing for the millions</a:t>
            </a: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22</a:t>
            </a:fld>
            <a:endParaRPr lang="en-US"/>
          </a:p>
        </p:txBody>
      </p:sp>
    </p:spTree>
    <p:extLst>
      <p:ext uri="{BB962C8B-B14F-4D97-AF65-F5344CB8AC3E}">
        <p14:creationId xmlns:p14="http://schemas.microsoft.com/office/powerpoint/2010/main" val="4217373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Technologies are being developed.</a:t>
            </a: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23</a:t>
            </a:fld>
            <a:endParaRPr lang="en-US"/>
          </a:p>
        </p:txBody>
      </p:sp>
    </p:spTree>
    <p:extLst>
      <p:ext uri="{BB962C8B-B14F-4D97-AF65-F5344CB8AC3E}">
        <p14:creationId xmlns:p14="http://schemas.microsoft.com/office/powerpoint/2010/main" val="4129385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multiple options.</a:t>
            </a: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24</a:t>
            </a:fld>
            <a:endParaRPr lang="en-US"/>
          </a:p>
        </p:txBody>
      </p:sp>
    </p:spTree>
    <p:extLst>
      <p:ext uri="{BB962C8B-B14F-4D97-AF65-F5344CB8AC3E}">
        <p14:creationId xmlns:p14="http://schemas.microsoft.com/office/powerpoint/2010/main" val="4129385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25</a:t>
            </a:fld>
            <a:endParaRPr lang="en-US"/>
          </a:p>
        </p:txBody>
      </p:sp>
    </p:spTree>
    <p:extLst>
      <p:ext uri="{BB962C8B-B14F-4D97-AF65-F5344CB8AC3E}">
        <p14:creationId xmlns:p14="http://schemas.microsoft.com/office/powerpoint/2010/main" val="205011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Customizing for the millions</a:t>
            </a: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26</a:t>
            </a:fld>
            <a:endParaRPr lang="en-US"/>
          </a:p>
        </p:txBody>
      </p:sp>
    </p:spTree>
    <p:extLst>
      <p:ext uri="{BB962C8B-B14F-4D97-AF65-F5344CB8AC3E}">
        <p14:creationId xmlns:p14="http://schemas.microsoft.com/office/powerpoint/2010/main" val="4217373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28</a:t>
            </a:fld>
            <a:endParaRPr lang="en-US"/>
          </a:p>
        </p:txBody>
      </p:sp>
    </p:spTree>
    <p:extLst>
      <p:ext uri="{BB962C8B-B14F-4D97-AF65-F5344CB8AC3E}">
        <p14:creationId xmlns:p14="http://schemas.microsoft.com/office/powerpoint/2010/main" val="412938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0" indent="0">
              <a:buFontTx/>
              <a:buNone/>
            </a:pPr>
            <a:r>
              <a:rPr lang="en-US" b="0" baseline="0" dirty="0" smtClean="0"/>
              <a:t>I want to highlight that this identification of challenges is my own: </a:t>
            </a:r>
            <a:r>
              <a:rPr lang="en-US" b="1" baseline="0" dirty="0" smtClean="0"/>
              <a:t>these are my own opinion on what I believe are methodologically the most important challenges we face</a:t>
            </a:r>
            <a:r>
              <a:rPr lang="en-US" b="0" baseline="0" dirty="0" smtClean="0"/>
              <a:t>. And, I might be totally wrong: I might be missing challenges that you are facing yourself, and you might have solved some of the ones that I highlight. However, I think that is exactly why we are here together today: to discuss where we should head as a field, and to identify opportunities both in academia as well as industry to further advance customization.</a:t>
            </a:r>
          </a:p>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29</a:t>
            </a:fld>
            <a:endParaRPr lang="en-US"/>
          </a:p>
        </p:txBody>
      </p:sp>
    </p:spTree>
    <p:extLst>
      <p:ext uri="{BB962C8B-B14F-4D97-AF65-F5344CB8AC3E}">
        <p14:creationId xmlns:p14="http://schemas.microsoft.com/office/powerpoint/2010/main" val="377830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 us start</a:t>
            </a:r>
            <a:r>
              <a:rPr lang="en-US" baseline="0" dirty="0" smtClean="0"/>
              <a:t> with defining customization; what exactly are we talking about?</a:t>
            </a:r>
          </a:p>
          <a:p>
            <a:endParaRPr lang="en-US" baseline="0" dirty="0" smtClean="0"/>
          </a:p>
          <a:p>
            <a:r>
              <a:rPr lang="en-US" baseline="0" dirty="0" smtClean="0"/>
              <a:t>The rough definition that I am going to stick to is actually quite simple: We have a sender, who sends a message to a receiver, and the message has some goal that can potentially be measured.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FB92AA2-5B8A-D74C-B32D-8BD6E0E775B4}" type="slidenum">
              <a:rPr lang="en-US" smtClean="0"/>
              <a:pPr/>
              <a:t>3</a:t>
            </a:fld>
            <a:endParaRPr lang="en-US"/>
          </a:p>
        </p:txBody>
      </p:sp>
    </p:spTree>
    <p:extLst>
      <p:ext uri="{BB962C8B-B14F-4D97-AF65-F5344CB8AC3E}">
        <p14:creationId xmlns:p14="http://schemas.microsoft.com/office/powerpoint/2010/main" val="6044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 us start</a:t>
            </a:r>
            <a:r>
              <a:rPr lang="en-US" baseline="0" dirty="0" smtClean="0"/>
              <a:t> with defining customization; what exactly are we talking about?</a:t>
            </a:r>
          </a:p>
          <a:p>
            <a:endParaRPr lang="en-US" baseline="0" dirty="0" smtClean="0"/>
          </a:p>
          <a:p>
            <a:r>
              <a:rPr lang="en-US" baseline="0" dirty="0" smtClean="0"/>
              <a:t>The rough definition that I am going to stick to is actually quite simple: We have a sender, who sends a message to a receiver, and the message has some goal that can potentially be measured.</a:t>
            </a:r>
          </a:p>
          <a:p>
            <a:endParaRPr lang="en-US" baseline="0" dirty="0" smtClean="0"/>
          </a:p>
          <a:p>
            <a:r>
              <a:rPr lang="en-US" baseline="0" dirty="0" smtClean="0"/>
              <a:t>We know, even if just by our own personal experiences, that not every receiver responds </a:t>
            </a:r>
            <a:r>
              <a:rPr lang="en-US" b="1" baseline="0" dirty="0" smtClean="0"/>
              <a:t>in the same way to every message</a:t>
            </a:r>
            <a:r>
              <a:rPr lang="en-US" baseline="0" dirty="0" smtClean="0"/>
              <a:t>. Hence, for the sender to reach her goal, it might potentially be useful to </a:t>
            </a:r>
            <a:r>
              <a:rPr lang="en-US" b="1" baseline="0" dirty="0" smtClean="0"/>
              <a:t>select distinct messages for each recipient</a:t>
            </a:r>
            <a:r>
              <a:rPr lang="en-US" baseline="0" dirty="0" smtClean="0"/>
              <a:t>. Hence, customization is simply the act of selecting the right message for the current recipient, where right is defined in terms of reaching the desired goal. Pretty straightforward isn’t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it is trickier in practice. There is an obvious need to </a:t>
            </a:r>
            <a:r>
              <a:rPr lang="en-US" b="1" baseline="0" dirty="0" smtClean="0"/>
              <a:t>define properties of the messages, and properties of the receiver, that are useful to reach the desired goal</a:t>
            </a:r>
            <a:r>
              <a:rPr lang="en-US" baseline="0" dirty="0" smtClean="0"/>
              <a:t>. We don</a:t>
            </a:r>
            <a:r>
              <a:rPr lang="fr-FR" baseline="0" dirty="0" smtClean="0"/>
              <a:t>’</a:t>
            </a:r>
            <a:r>
              <a:rPr lang="en-US" baseline="0" dirty="0" smtClean="0"/>
              <a:t>t want to just talk about message </a:t>
            </a:r>
            <a:r>
              <a:rPr lang="en-US" u="sng" baseline="0" dirty="0" smtClean="0"/>
              <a:t>prime</a:t>
            </a:r>
            <a:r>
              <a:rPr lang="en-US" baseline="0" dirty="0" smtClean="0"/>
              <a:t> and receiver </a:t>
            </a:r>
            <a:r>
              <a:rPr lang="en-US" u="sng" baseline="0" dirty="0" smtClean="0"/>
              <a:t>prime</a:t>
            </a:r>
            <a:r>
              <a:rPr lang="en-US" baseline="0" dirty="0" smtClean="0"/>
              <a:t>, we want to know which features of the message and which features of the receiver relate to produce the desired goals.</a:t>
            </a:r>
          </a:p>
        </p:txBody>
      </p:sp>
      <p:sp>
        <p:nvSpPr>
          <p:cNvPr id="4" name="Slide Number Placeholder 3"/>
          <p:cNvSpPr>
            <a:spLocks noGrp="1"/>
          </p:cNvSpPr>
          <p:nvPr>
            <p:ph type="sldNum" sz="quarter" idx="10"/>
          </p:nvPr>
        </p:nvSpPr>
        <p:spPr/>
        <p:txBody>
          <a:bodyPr/>
          <a:lstStyle/>
          <a:p>
            <a:fld id="{AFB92AA2-5B8A-D74C-B32D-8BD6E0E775B4}" type="slidenum">
              <a:rPr lang="en-US" smtClean="0"/>
              <a:pPr/>
              <a:t>4</a:t>
            </a:fld>
            <a:endParaRPr lang="en-US"/>
          </a:p>
        </p:txBody>
      </p:sp>
    </p:spTree>
    <p:extLst>
      <p:ext uri="{BB962C8B-B14F-4D97-AF65-F5344CB8AC3E}">
        <p14:creationId xmlns:p14="http://schemas.microsoft.com/office/powerpoint/2010/main" val="6044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look at an example: We could measure recipients personality, and demonstrate that the effect of messages using an authority cue vs. those not using such a cue differ in their effect. Now we have made a first step towards concreteness (although note that we have not at all defined the effect or goal that the sender aims for!). If we sell books to introverts, we should just present the book, while if we sell books to extraverts, we should state that it is recommended by an authority, say the New York Times.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that it is quite clear that to customize, we need both multiple messages, as well as multiple receivers. If we only measure one receiver trait and everyone has the same score, then we cannot determine a message based on the receiver. If everyone is introvert, there is no need to personalize. Similarly, if we only have one message, there is no need to talk about customization.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5</a:t>
            </a:fld>
            <a:endParaRPr lang="en-US"/>
          </a:p>
        </p:txBody>
      </p:sp>
    </p:spTree>
    <p:extLst>
      <p:ext uri="{BB962C8B-B14F-4D97-AF65-F5344CB8AC3E}">
        <p14:creationId xmlns:p14="http://schemas.microsoft.com/office/powerpoint/2010/main" val="6044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look at an example: We could measure recipients personality, and demonstrate that the effect of messages using an authority cue vs. those not using such a cue differ in their effect. Now we have made a first step towards concreteness (although note that we have not at all defined the effect or goal that the sender aims for!). If we sell books to introverts, we should just present the book, while if we sell books to extraverts, we should state that it is recommended by an authority, say the New York Times.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that it is quite clear that to customize, we need both multiple messages, as well as multiple receivers. If we only measure one receiver trait and everyone has the same score, then we cannot determine a message based on the receiver. If everyone is introvert, there is no need to personalize. Similarly, if we only have one message, there is no need to talk about customization.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Hence, to think about effective customization, we need to find properties of the message, for example using authority arguments yes or no, and properties of the receiver, for example the personality, that can be mixed and matched. So, to define customization we first need properties </a:t>
            </a:r>
            <a:r>
              <a:rPr lang="en-US" baseline="0" smtClean="0"/>
              <a:t>and features</a:t>
            </a: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even if the </a:t>
            </a:r>
            <a:r>
              <a:rPr lang="en-US" baseline="0" dirty="0" err="1" smtClean="0"/>
              <a:t>operationalizations</a:t>
            </a:r>
            <a:r>
              <a:rPr lang="en-US" baseline="0" dirty="0" smtClean="0"/>
              <a:t> are clear and we have message and receiver features, then we are far away from a clear description of our customization attempt. To illustrate this consider the following…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6</a:t>
            </a:fld>
            <a:endParaRPr lang="en-US"/>
          </a:p>
        </p:txBody>
      </p:sp>
    </p:spTree>
    <p:extLst>
      <p:ext uri="{BB962C8B-B14F-4D97-AF65-F5344CB8AC3E}">
        <p14:creationId xmlns:p14="http://schemas.microsoft.com/office/powerpoint/2010/main" val="6044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message features</a:t>
            </a:r>
            <a:r>
              <a:rPr lang="en-US" baseline="0" dirty="0" smtClean="0"/>
              <a:t> and receiver properties is however not enough: we need to know how they relate. For example: we need to know that introverts respond differently to authority arguments. If this is not the case, then we do not need to personalize. We need to have a model of the relationship between features and properties.</a:t>
            </a:r>
          </a:p>
          <a:p>
            <a:endParaRPr lang="en-US" baseline="0" dirty="0" smtClean="0"/>
          </a:p>
          <a:p>
            <a:r>
              <a:rPr lang="en-US" baseline="0" dirty="0" smtClean="0"/>
              <a:t>We need to know: differently in what sense?</a:t>
            </a: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7</a:t>
            </a:fld>
            <a:endParaRPr lang="en-US"/>
          </a:p>
        </p:txBody>
      </p:sp>
    </p:spTree>
    <p:extLst>
      <p:ext uri="{BB962C8B-B14F-4D97-AF65-F5344CB8AC3E}">
        <p14:creationId xmlns:p14="http://schemas.microsoft.com/office/powerpoint/2010/main" val="210187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make the statement more specific</a:t>
            </a:r>
            <a:r>
              <a:rPr lang="en-US" baseline="0" dirty="0" smtClean="0"/>
              <a:t> by defining a </a:t>
            </a:r>
            <a:r>
              <a:rPr lang="en-US" b="1" baseline="0" dirty="0" err="1" smtClean="0"/>
              <a:t>criterium</a:t>
            </a:r>
            <a:r>
              <a:rPr lang="en-US" baseline="0" dirty="0" smtClean="0"/>
              <a:t>: what is the goal of our communication?</a:t>
            </a:r>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8</a:t>
            </a:fld>
            <a:endParaRPr lang="en-US"/>
          </a:p>
        </p:txBody>
      </p:sp>
    </p:spTree>
    <p:extLst>
      <p:ext uri="{BB962C8B-B14F-4D97-AF65-F5344CB8AC3E}">
        <p14:creationId xmlns:p14="http://schemas.microsoft.com/office/powerpoint/2010/main" val="210187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people, at first sight, think that a relation between features and properties, thus introverts respond differently to authority then extraverts, warrants customization: if this is the case we need to customize. If the authority message is more effective for introverts, and the message without the authority argument is more effective for extraverts, then we should customize.</a:t>
            </a:r>
          </a:p>
          <a:p>
            <a:endParaRPr lang="en-US" baseline="0" dirty="0" smtClean="0"/>
          </a:p>
          <a:p>
            <a:r>
              <a:rPr lang="en-US" baseline="0" dirty="0" smtClean="0"/>
              <a:t>This implies a data generating </a:t>
            </a:r>
            <a:r>
              <a:rPr lang="en-US" b="1" baseline="0" dirty="0" smtClean="0"/>
              <a:t>model</a:t>
            </a:r>
            <a:r>
              <a:rPr lang="en-US" baseline="0" dirty="0" smtClean="0"/>
              <a:t> like the one behind me on the slide.</a:t>
            </a:r>
          </a:p>
          <a:p>
            <a:endParaRPr lang="en-US" dirty="0"/>
          </a:p>
        </p:txBody>
      </p:sp>
      <p:sp>
        <p:nvSpPr>
          <p:cNvPr id="4" name="Slide Number Placeholder 3"/>
          <p:cNvSpPr>
            <a:spLocks noGrp="1"/>
          </p:cNvSpPr>
          <p:nvPr>
            <p:ph type="sldNum" sz="quarter" idx="10"/>
          </p:nvPr>
        </p:nvSpPr>
        <p:spPr/>
        <p:txBody>
          <a:bodyPr/>
          <a:lstStyle/>
          <a:p>
            <a:fld id="{AFB92AA2-5B8A-D74C-B32D-8BD6E0E775B4}" type="slidenum">
              <a:rPr lang="en-US" smtClean="0"/>
              <a:pPr/>
              <a:t>9</a:t>
            </a:fld>
            <a:endParaRPr lang="en-US"/>
          </a:p>
        </p:txBody>
      </p:sp>
    </p:spTree>
    <p:extLst>
      <p:ext uri="{BB962C8B-B14F-4D97-AF65-F5344CB8AC3E}">
        <p14:creationId xmlns:p14="http://schemas.microsoft.com/office/powerpoint/2010/main" val="412622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pening 1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lvl1pPr marL="0" indent="0">
              <a:buNone/>
              <a:defRPr sz="1800">
                <a:latin typeface="Arial"/>
                <a:cs typeface="Arial"/>
              </a:defRPr>
            </a:lvl1pPr>
            <a:lvl2pPr marL="0" indent="0">
              <a:buFont typeface="Arial"/>
              <a:buNone/>
              <a:defRPr sz="1800">
                <a:solidFill>
                  <a:srgbClr val="FFFFFF"/>
                </a:solidFill>
                <a:latin typeface="Arial"/>
                <a:cs typeface="Arial"/>
              </a:defRPr>
            </a:lvl2pPr>
            <a:lvl3pPr marL="0" indent="0">
              <a:buFont typeface="Arial"/>
              <a:buNone/>
              <a:defRPr sz="1800">
                <a:solidFill>
                  <a:srgbClr val="FFFFFF"/>
                </a:solidFill>
                <a:latin typeface="Arial"/>
                <a:cs typeface="Arial"/>
              </a:defRPr>
            </a:lvl3pPr>
            <a:lvl4pPr marL="0" indent="0">
              <a:buFont typeface="Arial"/>
              <a:buNone/>
              <a:defRPr sz="1800">
                <a:solidFill>
                  <a:srgbClr val="FFFFFF"/>
                </a:solidFill>
                <a:latin typeface="Arial"/>
                <a:cs typeface="Arial"/>
              </a:defRPr>
            </a:lvl4pPr>
            <a:lvl5pPr marL="0" indent="0">
              <a:buFont typeface="Arial"/>
              <a:buNone/>
              <a:defRPr sz="18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7626325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kolom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sz="half" idx="1"/>
          </p:nvPr>
        </p:nvSpPr>
        <p:spPr>
          <a:xfrm>
            <a:off x="632813" y="1455469"/>
            <a:ext cx="3746250" cy="4223742"/>
          </a:xfrm>
        </p:spPr>
        <p:txBody>
          <a:bodyPr/>
          <a:lstStyle>
            <a:lvl1pPr marL="0" indent="0">
              <a:buNone/>
              <a:defRPr sz="1800">
                <a:latin typeface="+mn-lt"/>
              </a:defRPr>
            </a:lvl1pPr>
            <a:lvl2pPr marL="0" indent="0">
              <a:buFont typeface="Arial"/>
              <a:buNone/>
              <a:defRPr sz="1800">
                <a:latin typeface="+mn-lt"/>
              </a:defRPr>
            </a:lvl2pPr>
            <a:lvl3pPr marL="0" indent="0">
              <a:buFont typeface="Arial"/>
              <a:buNone/>
              <a:defRPr sz="1800">
                <a:latin typeface="+mn-lt"/>
              </a:defRPr>
            </a:lvl3pPr>
            <a:lvl4pPr marL="0" indent="0">
              <a:buFont typeface="Arial"/>
              <a:buNone/>
              <a:defRPr sz="1800">
                <a:latin typeface="+mn-lt"/>
              </a:defRPr>
            </a:lvl4pPr>
            <a:lvl5pPr marL="0" indent="0">
              <a:buFont typeface="Arial"/>
              <a:buNone/>
              <a:defRPr sz="1800">
                <a:latin typeface="+mn-lt"/>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afbeelding 2"/>
          <p:cNvSpPr>
            <a:spLocks noGrp="1" noChangeAspect="1"/>
          </p:cNvSpPr>
          <p:nvPr>
            <p:ph type="pic" idx="10"/>
          </p:nvPr>
        </p:nvSpPr>
        <p:spPr>
          <a:xfrm>
            <a:off x="4624594" y="1500190"/>
            <a:ext cx="3746250" cy="2587249"/>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Kievit-Book" charset="0"/>
              </a:rPr>
              <a:t>Drag picture to placeholder or click icon to add</a:t>
            </a:r>
            <a:endParaRPr lang="nl-NL" noProof="0" smtClean="0">
              <a:sym typeface="Kievit-Book" charset="0"/>
            </a:endParaRPr>
          </a:p>
        </p:txBody>
      </p:sp>
    </p:spTree>
    <p:extLst>
      <p:ext uri="{BB962C8B-B14F-4D97-AF65-F5344CB8AC3E}">
        <p14:creationId xmlns:p14="http://schemas.microsoft.com/office/powerpoint/2010/main" val="50530422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kolom opsomming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sz="half" idx="1"/>
          </p:nvPr>
        </p:nvSpPr>
        <p:spPr>
          <a:xfrm>
            <a:off x="632813" y="1455469"/>
            <a:ext cx="3746250" cy="4223742"/>
          </a:xfrm>
        </p:spPr>
        <p:txBody>
          <a:bodyPr/>
          <a:lstStyle>
            <a:lvl1pPr>
              <a:defRPr sz="1800">
                <a:latin typeface="+mn-lt"/>
              </a:defRPr>
            </a:lvl1pPr>
            <a:lvl2pPr>
              <a:buFont typeface="Lucida Grande"/>
              <a:buChar char="-"/>
              <a:defRPr sz="1500">
                <a:latin typeface="+mn-lt"/>
              </a:defRPr>
            </a:lvl2pPr>
            <a:lvl3pPr>
              <a:buFont typeface="Lucida Grande"/>
              <a:buChar char="-"/>
              <a:defRPr sz="1500">
                <a:latin typeface="+mn-lt"/>
              </a:defRPr>
            </a:lvl3pPr>
            <a:lvl4pPr>
              <a:buFont typeface="Lucida Grande"/>
              <a:buChar char="-"/>
              <a:defRPr sz="1500">
                <a:latin typeface="+mn-lt"/>
              </a:defRPr>
            </a:lvl4pPr>
            <a:lvl5pPr>
              <a:buFont typeface="Lucida Grande"/>
              <a:buChar char="-"/>
              <a:defRPr sz="1500">
                <a:latin typeface="+mn-lt"/>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afbeelding 2"/>
          <p:cNvSpPr>
            <a:spLocks noGrp="1" noChangeAspect="1"/>
          </p:cNvSpPr>
          <p:nvPr>
            <p:ph type="pic" idx="10"/>
          </p:nvPr>
        </p:nvSpPr>
        <p:spPr>
          <a:xfrm>
            <a:off x="4624594" y="1500190"/>
            <a:ext cx="3746250" cy="2587249"/>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Kievit-Book" charset="0"/>
              </a:rPr>
              <a:t>Drag picture to placeholder or click icon to add</a:t>
            </a:r>
            <a:endParaRPr lang="nl-NL" noProof="0" smtClean="0">
              <a:sym typeface="Kievit-Book" charset="0"/>
            </a:endParaRPr>
          </a:p>
        </p:txBody>
      </p:sp>
    </p:spTree>
    <p:extLst>
      <p:ext uri="{BB962C8B-B14F-4D97-AF65-F5344CB8AC3E}">
        <p14:creationId xmlns:p14="http://schemas.microsoft.com/office/powerpoint/2010/main" val="221455224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p:nvSpPr>
        <p:spPr bwMode="auto">
          <a:xfrm>
            <a:off x="7071197" y="3719215"/>
            <a:ext cx="6181576" cy="463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3" tIns="35713" rIns="35713" bIns="35713"/>
          <a:lstStyle/>
          <a:p>
            <a:pPr marL="241068" indent="-241068" eaLnBrk="0" hangingPunct="0">
              <a:buFontTx/>
              <a:buChar char="•"/>
            </a:pPr>
            <a:endParaRPr lang="nl-NL" sz="1500">
              <a:solidFill>
                <a:srgbClr val="141313"/>
              </a:solidFill>
              <a:latin typeface="Arial" charset="0"/>
              <a:ea typeface="ＭＳ Ｐゴシック" charset="0"/>
              <a:cs typeface="ＭＳ Ｐゴシック" charset="0"/>
              <a:sym typeface="Kievit-Book" charset="0"/>
            </a:endParaRPr>
          </a:p>
        </p:txBody>
      </p:sp>
      <p:sp>
        <p:nvSpPr>
          <p:cNvPr id="3" name="Tijdelijke aanduiding voor afbeelding 2"/>
          <p:cNvSpPr>
            <a:spLocks noGrp="1" noChangeAspect="1"/>
          </p:cNvSpPr>
          <p:nvPr>
            <p:ph type="pic" idx="1"/>
          </p:nvPr>
        </p:nvSpPr>
        <p:spPr>
          <a:xfrm>
            <a:off x="1499071" y="566774"/>
            <a:ext cx="6180460" cy="463503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n w="25400">
                  <a:solidFill>
                    <a:schemeClr val="tx1"/>
                  </a:solidFill>
                </a:ln>
              </a:defRPr>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
        <p:nvSpPr>
          <p:cNvPr id="4" name="Tijdelijke aanduiding voor tekst 3"/>
          <p:cNvSpPr>
            <a:spLocks noGrp="1"/>
          </p:cNvSpPr>
          <p:nvPr>
            <p:ph type="body" sz="half" idx="2"/>
          </p:nvPr>
        </p:nvSpPr>
        <p:spPr>
          <a:xfrm>
            <a:off x="1518047" y="5304234"/>
            <a:ext cx="6161484" cy="375048"/>
          </a:xfrm>
        </p:spPr>
        <p:txBody>
          <a:bodyPr/>
          <a:lstStyle>
            <a:lvl1pPr marL="0" indent="0" algn="ctr">
              <a:buNone/>
              <a:defRPr sz="13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362954430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2"/>
          <p:cNvSpPr>
            <a:spLocks noGrp="1" noChangeAspect="1"/>
          </p:cNvSpPr>
          <p:nvPr/>
        </p:nvSpPr>
        <p:spPr bwMode="auto">
          <a:xfrm>
            <a:off x="7071197" y="3719215"/>
            <a:ext cx="6181576" cy="463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3" tIns="35713" rIns="35713" bIns="35713"/>
          <a:lstStyle/>
          <a:p>
            <a:pPr marL="241068" indent="-241068" eaLnBrk="0" hangingPunct="0">
              <a:buFontTx/>
              <a:buChar char="•"/>
            </a:pPr>
            <a:endParaRPr lang="nl-NL" sz="1500">
              <a:solidFill>
                <a:srgbClr val="141313"/>
              </a:solidFill>
              <a:latin typeface="Arial" charset="0"/>
              <a:ea typeface="ＭＳ Ｐゴシック" charset="0"/>
              <a:cs typeface="ＭＳ Ｐゴシック" charset="0"/>
              <a:sym typeface="Kievit-Book" charset="0"/>
            </a:endParaRPr>
          </a:p>
        </p:txBody>
      </p:sp>
      <p:sp>
        <p:nvSpPr>
          <p:cNvPr id="3" name="Tijdelijke aanduiding voor afbeelding 2"/>
          <p:cNvSpPr>
            <a:spLocks noGrp="1" noChangeAspect="1"/>
          </p:cNvSpPr>
          <p:nvPr>
            <p:ph type="pic" idx="1"/>
          </p:nvPr>
        </p:nvSpPr>
        <p:spPr>
          <a:xfrm>
            <a:off x="0" y="0"/>
            <a:ext cx="9144000" cy="5948438"/>
          </a:xfrm>
          <a:ln>
            <a:solidFill>
              <a:schemeClr val="tx1"/>
            </a:solidFill>
          </a:ln>
        </p:spPr>
        <p:txBody>
          <a:bodyPr/>
          <a:lstStyle>
            <a:lvl1pPr marL="0" indent="0">
              <a:buNone/>
              <a:defRPr sz="10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Tree>
    <p:extLst>
      <p:ext uri="{BB962C8B-B14F-4D97-AF65-F5344CB8AC3E}">
        <p14:creationId xmlns:p14="http://schemas.microsoft.com/office/powerpoint/2010/main" val="161228762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4x">
    <p:spTree>
      <p:nvGrpSpPr>
        <p:cNvPr id="1" name=""/>
        <p:cNvGrpSpPr/>
        <p:nvPr/>
      </p:nvGrpSpPr>
      <p:grpSpPr>
        <a:xfrm>
          <a:off x="0" y="0"/>
          <a:ext cx="0" cy="0"/>
          <a:chOff x="0" y="0"/>
          <a:chExt cx="0" cy="0"/>
        </a:xfrm>
      </p:grpSpPr>
      <p:sp>
        <p:nvSpPr>
          <p:cNvPr id="6" name="Tijdelijke aanduiding voor afbeelding 2"/>
          <p:cNvSpPr>
            <a:spLocks noGrp="1" noChangeAspect="1"/>
          </p:cNvSpPr>
          <p:nvPr/>
        </p:nvSpPr>
        <p:spPr bwMode="auto">
          <a:xfrm>
            <a:off x="7071197" y="3719215"/>
            <a:ext cx="6181576" cy="463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3" tIns="35713" rIns="35713" bIns="35713"/>
          <a:lstStyle/>
          <a:p>
            <a:pPr marL="241068" indent="-241068" eaLnBrk="0" hangingPunct="0">
              <a:buFontTx/>
              <a:buChar char="•"/>
            </a:pPr>
            <a:endParaRPr lang="nl-NL" sz="1500">
              <a:solidFill>
                <a:srgbClr val="141313"/>
              </a:solidFill>
              <a:latin typeface="Arial" charset="0"/>
              <a:ea typeface="ＭＳ Ｐゴシック" charset="0"/>
              <a:cs typeface="ＭＳ Ｐゴシック" charset="0"/>
              <a:sym typeface="Kievit-Book" charset="0"/>
            </a:endParaRPr>
          </a:p>
        </p:txBody>
      </p:sp>
      <p:sp>
        <p:nvSpPr>
          <p:cNvPr id="3" name="Tijdelijke aanduiding voor afbeelding 2"/>
          <p:cNvSpPr>
            <a:spLocks noGrp="1" noChangeAspect="1"/>
          </p:cNvSpPr>
          <p:nvPr>
            <p:ph type="pic" idx="1"/>
          </p:nvPr>
        </p:nvSpPr>
        <p:spPr>
          <a:xfrm>
            <a:off x="0" y="1"/>
            <a:ext cx="4572000" cy="2986875"/>
          </a:xfrm>
          <a:solidFill>
            <a:schemeClr val="tx1"/>
          </a:solidFill>
          <a:ln w="25400">
            <a:solidFill>
              <a:schemeClr val="tx1"/>
            </a:solidFill>
          </a:ln>
        </p:spPr>
        <p:txBody>
          <a:bodyPr/>
          <a:lstStyle>
            <a:lvl1pPr marL="0" indent="0">
              <a:buNone/>
              <a:defRPr sz="10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
        <p:nvSpPr>
          <p:cNvPr id="4" name="Tijdelijke aanduiding voor afbeelding 2"/>
          <p:cNvSpPr>
            <a:spLocks noGrp="1" noChangeAspect="1"/>
          </p:cNvSpPr>
          <p:nvPr>
            <p:ph type="pic" idx="10"/>
          </p:nvPr>
        </p:nvSpPr>
        <p:spPr>
          <a:xfrm>
            <a:off x="4572000" y="1"/>
            <a:ext cx="4572000" cy="2986875"/>
          </a:xfrm>
          <a:solidFill>
            <a:schemeClr val="tx1"/>
          </a:solidFill>
          <a:ln w="25400">
            <a:solidFill>
              <a:schemeClr val="tx1"/>
            </a:solidFill>
          </a:ln>
        </p:spPr>
        <p:txBody>
          <a:bodyPr/>
          <a:lstStyle>
            <a:lvl1pPr marL="0" indent="0">
              <a:buNone/>
              <a:defRPr sz="10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
        <p:nvSpPr>
          <p:cNvPr id="9" name="Tijdelijke aanduiding voor afbeelding 2"/>
          <p:cNvSpPr>
            <a:spLocks noGrp="1" noChangeAspect="1"/>
          </p:cNvSpPr>
          <p:nvPr>
            <p:ph type="pic" idx="11"/>
          </p:nvPr>
        </p:nvSpPr>
        <p:spPr>
          <a:xfrm>
            <a:off x="0" y="2981814"/>
            <a:ext cx="4572000" cy="2961563"/>
          </a:xfrm>
          <a:solidFill>
            <a:schemeClr val="tx1"/>
          </a:solidFill>
          <a:ln w="25400">
            <a:solidFill>
              <a:schemeClr val="tx1"/>
            </a:solidFill>
          </a:ln>
        </p:spPr>
        <p:txBody>
          <a:bodyPr/>
          <a:lstStyle>
            <a:lvl1pPr marL="0" indent="0">
              <a:buNone/>
              <a:defRPr sz="10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
        <p:nvSpPr>
          <p:cNvPr id="10" name="Tijdelijke aanduiding voor afbeelding 2"/>
          <p:cNvSpPr>
            <a:spLocks noGrp="1" noChangeAspect="1"/>
          </p:cNvSpPr>
          <p:nvPr>
            <p:ph type="pic" idx="12"/>
          </p:nvPr>
        </p:nvSpPr>
        <p:spPr>
          <a:xfrm>
            <a:off x="4572000" y="2981814"/>
            <a:ext cx="4572000" cy="2961563"/>
          </a:xfrm>
          <a:solidFill>
            <a:schemeClr val="tx1"/>
          </a:solidFill>
          <a:ln w="25400">
            <a:solidFill>
              <a:schemeClr val="tx1"/>
            </a:solidFill>
          </a:ln>
        </p:spPr>
        <p:txBody>
          <a:bodyPr/>
          <a:lstStyle>
            <a:lvl1pPr marL="0" indent="0">
              <a:buNone/>
              <a:defRPr sz="10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Tree>
    <p:extLst>
      <p:ext uri="{BB962C8B-B14F-4D97-AF65-F5344CB8AC3E}">
        <p14:creationId xmlns:p14="http://schemas.microsoft.com/office/powerpoint/2010/main" val="17421757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met titel en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userDrawn="1"/>
        </p:nvSpPr>
        <p:spPr bwMode="auto">
          <a:xfrm>
            <a:off x="7071197" y="3719215"/>
            <a:ext cx="6181576" cy="463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3" tIns="35713" rIns="35713" bIns="35713"/>
          <a:lstStyle/>
          <a:p>
            <a:pPr marL="241068" indent="-241068" eaLnBrk="0" hangingPunct="0">
              <a:buFontTx/>
              <a:buChar char="•"/>
            </a:pPr>
            <a:endParaRPr lang="nl-NL" sz="1500">
              <a:solidFill>
                <a:srgbClr val="141313"/>
              </a:solidFill>
              <a:latin typeface="Arial" charset="0"/>
              <a:ea typeface="ＭＳ Ｐゴシック" charset="0"/>
              <a:cs typeface="ＭＳ Ｐゴシック" charset="0"/>
              <a:sym typeface="Kievit-Book" charset="0"/>
            </a:endParaRPr>
          </a:p>
        </p:txBody>
      </p:sp>
      <p:sp>
        <p:nvSpPr>
          <p:cNvPr id="3" name="Tijdelijke aanduiding voor afbeelding 2"/>
          <p:cNvSpPr>
            <a:spLocks noGrp="1" noChangeAspect="1"/>
          </p:cNvSpPr>
          <p:nvPr>
            <p:ph type="pic" idx="1"/>
          </p:nvPr>
        </p:nvSpPr>
        <p:spPr>
          <a:xfrm>
            <a:off x="1" y="1178719"/>
            <a:ext cx="9142875" cy="4027219"/>
          </a:xfrm>
          <a:solidFill>
            <a:schemeClr val="tx1"/>
          </a:solidFill>
          <a:ln w="25400">
            <a:noFill/>
          </a:ln>
        </p:spPr>
        <p:txBody>
          <a:bodyPr/>
          <a:lstStyle>
            <a:lvl1pPr marL="0" indent="0">
              <a:buNone/>
              <a:defRPr sz="10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
        <p:nvSpPr>
          <p:cNvPr id="7" name="Titel 1"/>
          <p:cNvSpPr>
            <a:spLocks noGrp="1"/>
          </p:cNvSpPr>
          <p:nvPr>
            <p:ph type="title"/>
          </p:nvPr>
        </p:nvSpPr>
        <p:spPr>
          <a:xfrm>
            <a:off x="632892" y="696516"/>
            <a:ext cx="7768828" cy="428625"/>
          </a:xfrm>
        </p:spPr>
        <p:txBody>
          <a:bodyPr/>
          <a:lstStyle/>
          <a:p>
            <a:r>
              <a:rPr lang="en-US" smtClean="0"/>
              <a:t>Click to edit Master title style</a:t>
            </a:r>
            <a:endParaRPr lang="nl-NL" dirty="0"/>
          </a:p>
        </p:txBody>
      </p:sp>
      <p:sp>
        <p:nvSpPr>
          <p:cNvPr id="11" name="Tijdelijke aanduiding voor tekst 3"/>
          <p:cNvSpPr>
            <a:spLocks noGrp="1"/>
          </p:cNvSpPr>
          <p:nvPr>
            <p:ph type="body" sz="half" idx="2"/>
          </p:nvPr>
        </p:nvSpPr>
        <p:spPr>
          <a:xfrm>
            <a:off x="1518047" y="5304234"/>
            <a:ext cx="6161484" cy="375048"/>
          </a:xfrm>
        </p:spPr>
        <p:txBody>
          <a:bodyPr/>
          <a:lstStyle>
            <a:lvl1pPr marL="0" indent="0" algn="ctr">
              <a:buNone/>
              <a:defRPr sz="13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05633273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ening 1 met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lvl1pPr>
              <a:defRPr sz="1800">
                <a:latin typeface="Arial"/>
                <a:cs typeface="Arial"/>
              </a:defRPr>
            </a:lvl1pPr>
            <a:lvl2pPr>
              <a:buFont typeface="Lucida Grande"/>
              <a:buChar char="-"/>
              <a:defRPr sz="1500">
                <a:solidFill>
                  <a:srgbClr val="FFFFFF"/>
                </a:solidFill>
                <a:latin typeface="Arial"/>
                <a:cs typeface="Arial"/>
              </a:defRPr>
            </a:lvl2pPr>
            <a:lvl3pPr>
              <a:buFont typeface="Lucida Grande"/>
              <a:buChar char="-"/>
              <a:defRPr sz="1500">
                <a:solidFill>
                  <a:srgbClr val="FFFFFF"/>
                </a:solidFill>
                <a:latin typeface="Arial"/>
                <a:cs typeface="Arial"/>
              </a:defRPr>
            </a:lvl3pPr>
            <a:lvl4pPr>
              <a:buFont typeface="Lucida Grande"/>
              <a:buChar char="-"/>
              <a:defRPr sz="1500">
                <a:solidFill>
                  <a:srgbClr val="FFFFFF"/>
                </a:solidFill>
                <a:latin typeface="Arial"/>
                <a:cs typeface="Arial"/>
              </a:defRPr>
            </a:lvl4pPr>
            <a:lvl5pPr>
              <a:buFont typeface="Lucida Grande"/>
              <a:buChar char="-"/>
              <a:defRPr sz="15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79015513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2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632892" y="1189881"/>
            <a:ext cx="8036719" cy="741656"/>
          </a:xfrm>
        </p:spPr>
        <p:txBody>
          <a:bodyPr/>
          <a:lstStyle>
            <a:lvl1pPr>
              <a:defRPr sz="3500"/>
            </a:lvl1pPr>
          </a:lstStyle>
          <a:p>
            <a:r>
              <a:rPr lang="en-US" smtClean="0"/>
              <a:t>Click to edit Master title style</a:t>
            </a:r>
            <a:endParaRPr lang="nl-NL" dirty="0"/>
          </a:p>
        </p:txBody>
      </p:sp>
      <p:sp>
        <p:nvSpPr>
          <p:cNvPr id="3" name="Tijdelijke aanduiding voor inhoud 2"/>
          <p:cNvSpPr>
            <a:spLocks noGrp="1"/>
          </p:cNvSpPr>
          <p:nvPr>
            <p:ph idx="1"/>
          </p:nvPr>
        </p:nvSpPr>
        <p:spPr>
          <a:xfrm>
            <a:off x="632892" y="1949063"/>
            <a:ext cx="3715875" cy="3624750"/>
          </a:xfrm>
        </p:spPr>
        <p:txBody>
          <a:bodyPr/>
          <a:lstStyle>
            <a:lvl1pPr>
              <a:defRPr sz="1800">
                <a:latin typeface="Arial"/>
                <a:cs typeface="Arial"/>
              </a:defRPr>
            </a:lvl1pPr>
            <a:lvl2pPr>
              <a:buFont typeface="Lucida Grande"/>
              <a:buChar char="-"/>
              <a:defRPr sz="1500">
                <a:solidFill>
                  <a:srgbClr val="FFFFFF"/>
                </a:solidFill>
                <a:latin typeface="Arial"/>
                <a:cs typeface="Arial"/>
              </a:defRPr>
            </a:lvl2pPr>
            <a:lvl3pPr>
              <a:buFont typeface="Lucida Grande"/>
              <a:buChar char="-"/>
              <a:defRPr sz="1500">
                <a:solidFill>
                  <a:srgbClr val="FFFFFF"/>
                </a:solidFill>
                <a:latin typeface="Arial"/>
                <a:cs typeface="Arial"/>
              </a:defRPr>
            </a:lvl3pPr>
            <a:lvl4pPr>
              <a:buFont typeface="Lucida Grande"/>
              <a:buChar char="-"/>
              <a:defRPr sz="1500">
                <a:solidFill>
                  <a:srgbClr val="FFFFFF"/>
                </a:solidFill>
                <a:latin typeface="Arial"/>
                <a:cs typeface="Arial"/>
              </a:defRPr>
            </a:lvl4pPr>
            <a:lvl5pPr>
              <a:buFont typeface="Lucida Grande"/>
              <a:buChar char="-"/>
              <a:defRPr sz="15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afbeelding 2"/>
          <p:cNvSpPr>
            <a:spLocks noGrp="1" noChangeAspect="1"/>
          </p:cNvSpPr>
          <p:nvPr>
            <p:ph type="pic" idx="12"/>
          </p:nvPr>
        </p:nvSpPr>
        <p:spPr>
          <a:xfrm rot="240000">
            <a:off x="4771338" y="2197247"/>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
        <p:nvSpPr>
          <p:cNvPr id="8" name="Tijdelijke aanduiding voor afbeelding 2"/>
          <p:cNvSpPr>
            <a:spLocks noGrp="1" noChangeAspect="1"/>
          </p:cNvSpPr>
          <p:nvPr>
            <p:ph type="pic" idx="11"/>
          </p:nvPr>
        </p:nvSpPr>
        <p:spPr>
          <a:xfrm rot="21420000">
            <a:off x="4588509" y="227251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
        <p:nvSpPr>
          <p:cNvPr id="11" name="Tijdelijke aanduiding voor afbeelding 2"/>
          <p:cNvSpPr>
            <a:spLocks noGrp="1" noChangeAspect="1"/>
          </p:cNvSpPr>
          <p:nvPr>
            <p:ph type="pic" idx="10"/>
          </p:nvPr>
        </p:nvSpPr>
        <p:spPr>
          <a:xfrm>
            <a:off x="4732734" y="219839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Kievit-Book" charset="0"/>
              </a:rPr>
              <a:t>Drag picture to placeholder or click icon to add</a:t>
            </a:r>
            <a:endParaRPr lang="nl-NL" noProof="0" smtClean="0">
              <a:sym typeface="Kievit-Book" charset="0"/>
            </a:endParaRPr>
          </a:p>
        </p:txBody>
      </p:sp>
    </p:spTree>
    <p:extLst>
      <p:ext uri="{BB962C8B-B14F-4D97-AF65-F5344CB8AC3E}">
        <p14:creationId xmlns:p14="http://schemas.microsoft.com/office/powerpoint/2010/main" val="172686806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4_Opening 2 zonder opsomming">
    <p:spTree>
      <p:nvGrpSpPr>
        <p:cNvPr id="1" name=""/>
        <p:cNvGrpSpPr/>
        <p:nvPr/>
      </p:nvGrpSpPr>
      <p:grpSpPr>
        <a:xfrm>
          <a:off x="0" y="0"/>
          <a:ext cx="0" cy="0"/>
          <a:chOff x="0" y="0"/>
          <a:chExt cx="0" cy="0"/>
        </a:xfrm>
      </p:grpSpPr>
      <p:sp>
        <p:nvSpPr>
          <p:cNvPr id="13" name="Tijdelijke aanduiding voor afbeelding 2"/>
          <p:cNvSpPr>
            <a:spLocks noGrp="1" noChangeAspect="1"/>
          </p:cNvSpPr>
          <p:nvPr>
            <p:ph type="pic" idx="12"/>
          </p:nvPr>
        </p:nvSpPr>
        <p:spPr>
          <a:xfrm rot="240000">
            <a:off x="4771338" y="2197247"/>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
        <p:nvSpPr>
          <p:cNvPr id="10" name="Tijdelijke aanduiding voor afbeelding 2"/>
          <p:cNvSpPr>
            <a:spLocks noGrp="1" noChangeAspect="1"/>
          </p:cNvSpPr>
          <p:nvPr>
            <p:ph type="pic" idx="11"/>
          </p:nvPr>
        </p:nvSpPr>
        <p:spPr>
          <a:xfrm rot="21420000">
            <a:off x="4588509" y="227251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
        <p:nvSpPr>
          <p:cNvPr id="2" name="Titel 1"/>
          <p:cNvSpPr>
            <a:spLocks noGrp="1"/>
          </p:cNvSpPr>
          <p:nvPr>
            <p:ph type="title"/>
          </p:nvPr>
        </p:nvSpPr>
        <p:spPr>
          <a:xfrm>
            <a:off x="632892" y="1189881"/>
            <a:ext cx="8036719" cy="741656"/>
          </a:xfrm>
        </p:spPr>
        <p:txBody>
          <a:bodyPr/>
          <a:lstStyle>
            <a:lvl1pPr>
              <a:defRPr sz="3500"/>
            </a:lvl1pPr>
          </a:lstStyle>
          <a:p>
            <a:r>
              <a:rPr lang="en-US" smtClean="0"/>
              <a:t>Click to edit Master title style</a:t>
            </a:r>
            <a:endParaRPr lang="nl-NL" dirty="0"/>
          </a:p>
        </p:txBody>
      </p:sp>
      <p:sp>
        <p:nvSpPr>
          <p:cNvPr id="3" name="Tijdelijke aanduiding voor inhoud 2"/>
          <p:cNvSpPr>
            <a:spLocks noGrp="1"/>
          </p:cNvSpPr>
          <p:nvPr>
            <p:ph idx="1"/>
          </p:nvPr>
        </p:nvSpPr>
        <p:spPr>
          <a:xfrm>
            <a:off x="632892" y="1949063"/>
            <a:ext cx="3715875" cy="3624750"/>
          </a:xfrm>
        </p:spPr>
        <p:txBody>
          <a:bodyPr/>
          <a:lstStyle>
            <a:lvl1pPr marL="0" indent="0">
              <a:buNone/>
              <a:defRPr sz="1800">
                <a:latin typeface="Arial"/>
                <a:cs typeface="Arial"/>
              </a:defRPr>
            </a:lvl1pPr>
            <a:lvl2pPr marL="0" indent="0">
              <a:buFont typeface="Arial"/>
              <a:buNone/>
              <a:defRPr sz="1800">
                <a:latin typeface="Arial"/>
                <a:cs typeface="Arial"/>
              </a:defRPr>
            </a:lvl2pPr>
            <a:lvl3pPr marL="0" indent="0">
              <a:buFont typeface="Arial"/>
              <a:buNone/>
              <a:defRPr sz="1800">
                <a:latin typeface="Arial"/>
                <a:cs typeface="Arial"/>
              </a:defRPr>
            </a:lvl3pPr>
            <a:lvl4pPr marL="0" indent="0">
              <a:buFont typeface="Arial"/>
              <a:buNone/>
              <a:defRPr sz="1800">
                <a:latin typeface="Arial"/>
                <a:cs typeface="Arial"/>
              </a:defRPr>
            </a:lvl4pPr>
            <a:lvl5pPr marL="0" indent="0">
              <a:buFont typeface="Arial"/>
              <a:buNone/>
              <a:defRPr sz="18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9" name="Tijdelijke aanduiding voor afbeelding 2"/>
          <p:cNvSpPr>
            <a:spLocks noGrp="1" noChangeAspect="1"/>
          </p:cNvSpPr>
          <p:nvPr>
            <p:ph type="pic" idx="10"/>
          </p:nvPr>
        </p:nvSpPr>
        <p:spPr>
          <a:xfrm>
            <a:off x="4732734" y="219839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Kievit-Book" charset="0"/>
              </a:rPr>
              <a:t>Drag picture to placeholder or click icon to add</a:t>
            </a:r>
            <a:endParaRPr lang="nl-NL" noProof="0" dirty="0" smtClean="0">
              <a:sym typeface="Kievit-Book" charset="0"/>
            </a:endParaRPr>
          </a:p>
        </p:txBody>
      </p:sp>
    </p:spTree>
    <p:extLst>
      <p:ext uri="{BB962C8B-B14F-4D97-AF65-F5344CB8AC3E}">
        <p14:creationId xmlns:p14="http://schemas.microsoft.com/office/powerpoint/2010/main" val="228274459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8437BD-3B9A-0348-8D43-55746E04DFF8}" type="datetimeFigureOut">
              <a:rPr lang="en-US" smtClean="0"/>
              <a:pPr/>
              <a:t>30/09/15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B51B8A-527C-B947-B4F7-6732C45E3CE3}" type="slidenum">
              <a:rPr lang="en-US" smtClean="0"/>
              <a:pPr/>
              <a:t>‹#›</a:t>
            </a:fld>
            <a:endParaRPr lang="en-US"/>
          </a:p>
        </p:txBody>
      </p:sp>
    </p:spTree>
    <p:extLst>
      <p:ext uri="{BB962C8B-B14F-4D97-AF65-F5344CB8AC3E}">
        <p14:creationId xmlns:p14="http://schemas.microsoft.com/office/powerpoint/2010/main" val="317191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lvl1pPr marL="0" indent="0">
              <a:buNone/>
              <a:defRPr sz="1800">
                <a:latin typeface="+mn-lt"/>
              </a:defRPr>
            </a:lvl1pPr>
            <a:lvl2pPr marL="0" indent="0">
              <a:buFont typeface="Lucida Grande"/>
              <a:buNone/>
              <a:defRPr sz="1800">
                <a:latin typeface="+mn-lt"/>
              </a:defRPr>
            </a:lvl2pPr>
            <a:lvl3pPr marL="0" indent="0">
              <a:buFont typeface="Lucida Grande"/>
              <a:buNone/>
              <a:defRPr sz="1800">
                <a:latin typeface="+mn-lt"/>
              </a:defRPr>
            </a:lvl3pPr>
            <a:lvl4pPr marL="0" indent="0">
              <a:buFont typeface="Lucida Grande"/>
              <a:buNone/>
              <a:defRPr sz="1800">
                <a:latin typeface="+mn-lt"/>
              </a:defRPr>
            </a:lvl4pPr>
            <a:lvl5pPr marL="0" indent="0">
              <a:buFont typeface="Lucida Grande"/>
              <a:buNone/>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5985440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kolom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lvl1pPr>
              <a:defRPr sz="1800">
                <a:latin typeface="+mn-lt"/>
              </a:defRPr>
            </a:lvl1pPr>
            <a:lvl2pPr>
              <a:buFont typeface="Lucida Grande"/>
              <a:buChar char="-"/>
              <a:defRPr sz="1500">
                <a:latin typeface="+mn-lt"/>
              </a:defRPr>
            </a:lvl2pPr>
            <a:lvl3pPr>
              <a:buFont typeface="Lucida Grande"/>
              <a:buChar char="-"/>
              <a:defRPr sz="1500">
                <a:latin typeface="+mn-lt"/>
              </a:defRPr>
            </a:lvl3pPr>
            <a:lvl4pPr>
              <a:buFont typeface="Lucida Grande"/>
              <a:buChar char="-"/>
              <a:defRPr sz="1500">
                <a:latin typeface="+mn-lt"/>
              </a:defRPr>
            </a:lvl4pPr>
            <a:lvl5pPr>
              <a:buFont typeface="Lucida Grande"/>
              <a:buChar char="-"/>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207501025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4" name="Tijdelijke aanduiding voor inhoud 2"/>
          <p:cNvSpPr>
            <a:spLocks noGrp="1"/>
          </p:cNvSpPr>
          <p:nvPr>
            <p:ph idx="1"/>
          </p:nvPr>
        </p:nvSpPr>
        <p:spPr>
          <a:xfrm>
            <a:off x="632892" y="1455539"/>
            <a:ext cx="7768828" cy="4223742"/>
          </a:xfrm>
        </p:spPr>
        <p:txBody>
          <a:bodyPr numCol="2"/>
          <a:lstStyle>
            <a:lvl1pPr marL="0" indent="0">
              <a:buNone/>
              <a:defRPr sz="1800">
                <a:latin typeface="+mn-lt"/>
              </a:defRPr>
            </a:lvl1pPr>
            <a:lvl2pPr marL="0" indent="0">
              <a:buFont typeface="Lucida Grande"/>
              <a:buNone/>
              <a:defRPr sz="1800">
                <a:latin typeface="+mn-lt"/>
              </a:defRPr>
            </a:lvl2pPr>
            <a:lvl3pPr marL="0" indent="0">
              <a:buFont typeface="Lucida Grande"/>
              <a:buNone/>
              <a:defRPr sz="1800">
                <a:latin typeface="+mn-lt"/>
              </a:defRPr>
            </a:lvl3pPr>
            <a:lvl4pPr marL="0" indent="0">
              <a:buFont typeface="Lucida Grande"/>
              <a:buNone/>
              <a:defRPr sz="1800">
                <a:latin typeface="+mn-lt"/>
              </a:defRPr>
            </a:lvl4pPr>
            <a:lvl5pPr marL="0" indent="0">
              <a:buFont typeface="Lucida Grande"/>
              <a:buNone/>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28986666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kolommen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4" name="Tijdelijke aanduiding voor inhoud 2"/>
          <p:cNvSpPr>
            <a:spLocks noGrp="1"/>
          </p:cNvSpPr>
          <p:nvPr>
            <p:ph idx="1"/>
          </p:nvPr>
        </p:nvSpPr>
        <p:spPr>
          <a:xfrm>
            <a:off x="632892" y="1455539"/>
            <a:ext cx="7768828" cy="4223742"/>
          </a:xfrm>
        </p:spPr>
        <p:txBody>
          <a:bodyPr numCol="2"/>
          <a:lstStyle>
            <a:lvl1pPr>
              <a:defRPr sz="1800">
                <a:latin typeface="+mn-lt"/>
              </a:defRPr>
            </a:lvl1pPr>
            <a:lvl2pPr>
              <a:buFont typeface="Lucida Grande"/>
              <a:buChar char="-"/>
              <a:defRPr sz="1500">
                <a:latin typeface="+mn-lt"/>
              </a:defRPr>
            </a:lvl2pPr>
            <a:lvl3pPr>
              <a:buFont typeface="Lucida Grande"/>
              <a:buChar char="-"/>
              <a:defRPr sz="1500">
                <a:latin typeface="+mn-lt"/>
              </a:defRPr>
            </a:lvl3pPr>
            <a:lvl4pPr>
              <a:buFont typeface="Lucida Grande"/>
              <a:buChar char="-"/>
              <a:defRPr sz="1500">
                <a:latin typeface="+mn-lt"/>
              </a:defRPr>
            </a:lvl4pPr>
            <a:lvl5pPr>
              <a:buFont typeface="Lucida Grande"/>
              <a:buChar char="-"/>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396480358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4.jpeg"/><Relationship Id="rId13"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32892" y="1189881"/>
            <a:ext cx="8036719"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endParaRPr lang="nl-NL">
              <a:sym typeface="Kievit-Medium" charset="0"/>
            </a:endParaRPr>
          </a:p>
        </p:txBody>
      </p:sp>
      <p:sp>
        <p:nvSpPr>
          <p:cNvPr id="1027" name="Rectangle 2"/>
          <p:cNvSpPr>
            <a:spLocks noGrp="1" noChangeArrowheads="1"/>
          </p:cNvSpPr>
          <p:nvPr>
            <p:ph type="body" idx="1"/>
          </p:nvPr>
        </p:nvSpPr>
        <p:spPr bwMode="auto">
          <a:xfrm>
            <a:off x="632892" y="1948904"/>
            <a:ext cx="8036719" cy="362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endParaRPr lang="nl-NL">
              <a:sym typeface="Kievit-Book" charset="0"/>
            </a:endParaRPr>
          </a:p>
        </p:txBody>
      </p:sp>
      <p:sp>
        <p:nvSpPr>
          <p:cNvPr id="1028" name="Line 3"/>
          <p:cNvSpPr>
            <a:spLocks noChangeShapeType="1"/>
          </p:cNvSpPr>
          <p:nvPr/>
        </p:nvSpPr>
        <p:spPr bwMode="auto">
          <a:xfrm>
            <a:off x="0" y="5965031"/>
            <a:ext cx="9142884"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 name="Rectangle 2"/>
          <p:cNvSpPr txBox="1">
            <a:spLocks noChangeArrowheads="1"/>
          </p:cNvSpPr>
          <p:nvPr/>
        </p:nvSpPr>
        <p:spPr bwMode="auto">
          <a:xfrm>
            <a:off x="750094" y="2053828"/>
            <a:ext cx="8036719" cy="3625453"/>
          </a:xfrm>
          <a:prstGeom prst="rect">
            <a:avLst/>
          </a:prstGeom>
          <a:noFill/>
          <a:ln w="12700">
            <a:noFill/>
            <a:miter lim="800000"/>
            <a:headEnd/>
            <a:tailEnd/>
          </a:ln>
        </p:spPr>
        <p:txBody>
          <a:bodyPr lIns="35717" tIns="35717" rIns="35717" bIns="35717"/>
          <a:lstStyle>
            <a:lvl1pPr marL="342900" indent="-342900"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37931725" indent="-37474525"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4572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9144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1371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18288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buFont typeface="Arial" charset="0"/>
              <a:buChar char="•"/>
              <a:defRPr/>
            </a:pPr>
            <a:endParaRPr lang="nl-NL" sz="2100" smtClean="0">
              <a:solidFill>
                <a:srgbClr val="141313"/>
              </a:solidFill>
              <a:latin typeface="Arial" charset="0"/>
              <a:sym typeface="Kievit-Book" charset="0"/>
            </a:endParaRPr>
          </a:p>
        </p:txBody>
      </p:sp>
      <p:pic>
        <p:nvPicPr>
          <p:cNvPr id="1030" name="Afbeelding 5" descr="RU_E_A4_diap.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06133" y="6189390"/>
            <a:ext cx="2582912" cy="44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500">
          <a:solidFill>
            <a:schemeClr val="tx1"/>
          </a:solidFill>
          <a:latin typeface="Arial"/>
          <a:ea typeface="ＭＳ Ｐゴシック" charset="-128"/>
          <a:cs typeface="Arial"/>
          <a:sym typeface="Kievit-Medium" charset="0"/>
        </a:defRPr>
      </a:lvl1pPr>
      <a:lvl2pPr algn="l" rtl="0" eaLnBrk="1" fontAlgn="base" hangingPunct="1">
        <a:spcBef>
          <a:spcPct val="0"/>
        </a:spcBef>
        <a:spcAft>
          <a:spcPct val="0"/>
        </a:spcAft>
        <a:defRPr sz="3500">
          <a:solidFill>
            <a:schemeClr val="tx1"/>
          </a:solidFill>
          <a:latin typeface="Arial" charset="0"/>
          <a:ea typeface="ＭＳ Ｐゴシック" charset="-128"/>
          <a:cs typeface="ヒラギノ角ゴ ProN W6" charset="-128"/>
          <a:sym typeface="Kievit-Medium" charset="0"/>
        </a:defRPr>
      </a:lvl2pPr>
      <a:lvl3pPr algn="l" rtl="0" eaLnBrk="1" fontAlgn="base" hangingPunct="1">
        <a:spcBef>
          <a:spcPct val="0"/>
        </a:spcBef>
        <a:spcAft>
          <a:spcPct val="0"/>
        </a:spcAft>
        <a:defRPr sz="3500">
          <a:solidFill>
            <a:schemeClr val="tx1"/>
          </a:solidFill>
          <a:latin typeface="Arial" charset="0"/>
          <a:ea typeface="ＭＳ Ｐゴシック" charset="-128"/>
          <a:cs typeface="ヒラギノ角ゴ ProN W6" charset="-128"/>
          <a:sym typeface="Kievit-Medium" charset="0"/>
        </a:defRPr>
      </a:lvl3pPr>
      <a:lvl4pPr algn="l" rtl="0" eaLnBrk="1" fontAlgn="base" hangingPunct="1">
        <a:spcBef>
          <a:spcPct val="0"/>
        </a:spcBef>
        <a:spcAft>
          <a:spcPct val="0"/>
        </a:spcAft>
        <a:defRPr sz="3500">
          <a:solidFill>
            <a:schemeClr val="tx1"/>
          </a:solidFill>
          <a:latin typeface="Arial" charset="0"/>
          <a:ea typeface="ＭＳ Ｐゴシック" charset="-128"/>
          <a:cs typeface="ヒラギノ角ゴ ProN W6" charset="-128"/>
          <a:sym typeface="Kievit-Medium" charset="0"/>
        </a:defRPr>
      </a:lvl4pPr>
      <a:lvl5pPr algn="l" rtl="0" eaLnBrk="1" fontAlgn="base" hangingPunct="1">
        <a:spcBef>
          <a:spcPct val="0"/>
        </a:spcBef>
        <a:spcAft>
          <a:spcPct val="0"/>
        </a:spcAft>
        <a:defRPr sz="3500">
          <a:solidFill>
            <a:schemeClr val="tx1"/>
          </a:solidFill>
          <a:latin typeface="Arial" charset="0"/>
          <a:ea typeface="ＭＳ Ｐゴシック" charset="-128"/>
          <a:cs typeface="ヒラギノ角ゴ ProN W6" charset="-128"/>
          <a:sym typeface="Kievit-Medium" charset="0"/>
        </a:defRPr>
      </a:lvl5pPr>
      <a:lvl6pPr marL="321457" algn="l" rtl="0" eaLnBrk="1" fontAlgn="base" hangingPunct="1">
        <a:spcBef>
          <a:spcPct val="0"/>
        </a:spcBef>
        <a:spcAft>
          <a:spcPct val="0"/>
        </a:spcAft>
        <a:defRPr sz="4500">
          <a:solidFill>
            <a:schemeClr val="tx1"/>
          </a:solidFill>
          <a:latin typeface="Kievit-Medium" charset="0"/>
          <a:ea typeface="ヒラギノ角ゴ ProN W6" charset="-128"/>
          <a:cs typeface="ヒラギノ角ゴ ProN W6" charset="-128"/>
          <a:sym typeface="Kievit-Medium" charset="0"/>
        </a:defRPr>
      </a:lvl6pPr>
      <a:lvl7pPr marL="642915" algn="l" rtl="0" eaLnBrk="1" fontAlgn="base" hangingPunct="1">
        <a:spcBef>
          <a:spcPct val="0"/>
        </a:spcBef>
        <a:spcAft>
          <a:spcPct val="0"/>
        </a:spcAft>
        <a:defRPr sz="4500">
          <a:solidFill>
            <a:schemeClr val="tx1"/>
          </a:solidFill>
          <a:latin typeface="Kievit-Medium" charset="0"/>
          <a:ea typeface="ヒラギノ角ゴ ProN W6" charset="-128"/>
          <a:cs typeface="ヒラギノ角ゴ ProN W6" charset="-128"/>
          <a:sym typeface="Kievit-Medium" charset="0"/>
        </a:defRPr>
      </a:lvl7pPr>
      <a:lvl8pPr marL="964372" algn="l" rtl="0" eaLnBrk="1" fontAlgn="base" hangingPunct="1">
        <a:spcBef>
          <a:spcPct val="0"/>
        </a:spcBef>
        <a:spcAft>
          <a:spcPct val="0"/>
        </a:spcAft>
        <a:defRPr sz="4500">
          <a:solidFill>
            <a:schemeClr val="tx1"/>
          </a:solidFill>
          <a:latin typeface="Kievit-Medium" charset="0"/>
          <a:ea typeface="ヒラギノ角ゴ ProN W6" charset="-128"/>
          <a:cs typeface="ヒラギノ角ゴ ProN W6" charset="-128"/>
          <a:sym typeface="Kievit-Medium" charset="0"/>
        </a:defRPr>
      </a:lvl8pPr>
      <a:lvl9pPr marL="1285829" algn="l" rtl="0" eaLnBrk="1" fontAlgn="base" hangingPunct="1">
        <a:spcBef>
          <a:spcPct val="0"/>
        </a:spcBef>
        <a:spcAft>
          <a:spcPct val="0"/>
        </a:spcAft>
        <a:defRPr sz="4500">
          <a:solidFill>
            <a:schemeClr val="tx1"/>
          </a:solidFill>
          <a:latin typeface="Kievit-Medium" charset="0"/>
          <a:ea typeface="ヒラギノ角ゴ ProN W6" charset="-128"/>
          <a:cs typeface="ヒラギノ角ゴ ProN W6" charset="-128"/>
          <a:sym typeface="Kievit-Medium" charset="0"/>
        </a:defRPr>
      </a:lvl9pPr>
    </p:titleStyle>
    <p:bodyStyle>
      <a:lvl1pPr marL="241093" indent="-241093" algn="l" rtl="0" eaLnBrk="1" fontAlgn="base" hangingPunct="1">
        <a:spcBef>
          <a:spcPct val="0"/>
        </a:spcBef>
        <a:spcAft>
          <a:spcPct val="0"/>
        </a:spcAft>
        <a:buFont typeface="Arial" charset="0"/>
        <a:buChar char="•"/>
        <a:defRPr sz="1800">
          <a:solidFill>
            <a:schemeClr val="tx1"/>
          </a:solidFill>
          <a:latin typeface="Arial"/>
          <a:ea typeface="ＭＳ Ｐゴシック" charset="-128"/>
          <a:cs typeface="Arial"/>
          <a:sym typeface="Kievit-Book" charset="0"/>
        </a:defRPr>
      </a:lvl1pPr>
      <a:lvl2pPr marL="522368" indent="-200911" algn="l" rtl="0" eaLnBrk="1" fontAlgn="base" hangingPunct="1">
        <a:spcBef>
          <a:spcPct val="0"/>
        </a:spcBef>
        <a:spcAft>
          <a:spcPct val="0"/>
        </a:spcAft>
        <a:buChar char="–"/>
        <a:defRPr sz="2100">
          <a:solidFill>
            <a:srgbClr val="141313"/>
          </a:solidFill>
          <a:latin typeface="+mn-lt"/>
          <a:ea typeface="ＭＳ Ｐゴシック" charset="-128"/>
          <a:cs typeface="+mn-cs"/>
          <a:sym typeface="Kievit-Book" charset="0"/>
        </a:defRPr>
      </a:lvl2pPr>
      <a:lvl3pPr marL="803643" indent="-160729" algn="l" rtl="0" eaLnBrk="1" fontAlgn="base" hangingPunct="1">
        <a:spcBef>
          <a:spcPct val="0"/>
        </a:spcBef>
        <a:spcAft>
          <a:spcPct val="0"/>
        </a:spcAft>
        <a:buChar char="•"/>
        <a:defRPr sz="2100">
          <a:solidFill>
            <a:srgbClr val="141313"/>
          </a:solidFill>
          <a:latin typeface="+mn-lt"/>
          <a:ea typeface="ＭＳ Ｐゴシック" charset="-128"/>
          <a:cs typeface="+mn-cs"/>
          <a:sym typeface="Kievit-Book" charset="0"/>
        </a:defRPr>
      </a:lvl3pPr>
      <a:lvl4pPr marL="1125101" indent="-160729" algn="l" rtl="0" eaLnBrk="1" fontAlgn="base" hangingPunct="1">
        <a:spcBef>
          <a:spcPct val="0"/>
        </a:spcBef>
        <a:spcAft>
          <a:spcPct val="0"/>
        </a:spcAft>
        <a:buChar char="–"/>
        <a:defRPr sz="2100">
          <a:solidFill>
            <a:srgbClr val="141313"/>
          </a:solidFill>
          <a:latin typeface="+mn-lt"/>
          <a:ea typeface="ＭＳ Ｐゴシック" charset="-128"/>
          <a:cs typeface="+mn-cs"/>
          <a:sym typeface="Kievit-Book" charset="0"/>
        </a:defRPr>
      </a:lvl4pPr>
      <a:lvl5pPr marL="1446558" indent="-160729" algn="l" rtl="0" eaLnBrk="1" fontAlgn="base" hangingPunct="1">
        <a:spcBef>
          <a:spcPct val="0"/>
        </a:spcBef>
        <a:spcAft>
          <a:spcPct val="0"/>
        </a:spcAft>
        <a:buChar char="»"/>
        <a:defRPr sz="2100">
          <a:solidFill>
            <a:srgbClr val="141313"/>
          </a:solidFill>
          <a:latin typeface="+mn-lt"/>
          <a:ea typeface="ＭＳ Ｐゴシック" charset="-128"/>
          <a:cs typeface="+mn-cs"/>
          <a:sym typeface="Kievit-Book" charset="0"/>
        </a:defRPr>
      </a:lvl5pPr>
      <a:lvl6pPr marL="321457" algn="l" rtl="0" eaLnBrk="1" fontAlgn="base" hangingPunct="1">
        <a:spcBef>
          <a:spcPct val="0"/>
        </a:spcBef>
        <a:spcAft>
          <a:spcPct val="0"/>
        </a:spcAft>
        <a:defRPr sz="2100">
          <a:solidFill>
            <a:srgbClr val="141313"/>
          </a:solidFill>
          <a:latin typeface="+mn-lt"/>
          <a:ea typeface="+mn-ea"/>
          <a:cs typeface="+mn-cs"/>
          <a:sym typeface="Kievit-Book" charset="0"/>
        </a:defRPr>
      </a:lvl6pPr>
      <a:lvl7pPr marL="642915" algn="l" rtl="0" eaLnBrk="1" fontAlgn="base" hangingPunct="1">
        <a:spcBef>
          <a:spcPct val="0"/>
        </a:spcBef>
        <a:spcAft>
          <a:spcPct val="0"/>
        </a:spcAft>
        <a:defRPr sz="2100">
          <a:solidFill>
            <a:srgbClr val="141313"/>
          </a:solidFill>
          <a:latin typeface="+mn-lt"/>
          <a:ea typeface="+mn-ea"/>
          <a:cs typeface="+mn-cs"/>
          <a:sym typeface="Kievit-Book" charset="0"/>
        </a:defRPr>
      </a:lvl7pPr>
      <a:lvl8pPr marL="964372" algn="l" rtl="0" eaLnBrk="1" fontAlgn="base" hangingPunct="1">
        <a:spcBef>
          <a:spcPct val="0"/>
        </a:spcBef>
        <a:spcAft>
          <a:spcPct val="0"/>
        </a:spcAft>
        <a:defRPr sz="2100">
          <a:solidFill>
            <a:srgbClr val="141313"/>
          </a:solidFill>
          <a:latin typeface="+mn-lt"/>
          <a:ea typeface="+mn-ea"/>
          <a:cs typeface="+mn-cs"/>
          <a:sym typeface="Kievit-Book" charset="0"/>
        </a:defRPr>
      </a:lvl8pPr>
      <a:lvl9pPr marL="1285829" algn="l" rtl="0" eaLnBrk="1" fontAlgn="base" hangingPunct="1">
        <a:spcBef>
          <a:spcPct val="0"/>
        </a:spcBef>
        <a:spcAft>
          <a:spcPct val="0"/>
        </a:spcAft>
        <a:defRPr sz="2100">
          <a:solidFill>
            <a:srgbClr val="141313"/>
          </a:solidFill>
          <a:latin typeface="+mn-lt"/>
          <a:ea typeface="+mn-ea"/>
          <a:cs typeface="+mn-cs"/>
          <a:sym typeface="Kievit-Book" charset="0"/>
        </a:defRPr>
      </a:lvl9pPr>
    </p:bodyStyle>
    <p:otherStyle>
      <a:defPPr>
        <a:defRPr lang="nl-NL"/>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32892" y="696516"/>
            <a:ext cx="776882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5" tIns="35715" rIns="35715" bIns="35715" numCol="1" anchor="t" anchorCtr="0" compatLnSpc="1">
            <a:prstTxWarp prst="textNoShape">
              <a:avLst/>
            </a:prstTxWarp>
          </a:bodyPr>
          <a:lstStyle/>
          <a:p>
            <a:pPr lvl="0"/>
            <a:endParaRPr lang="nl-NL">
              <a:sym typeface="Kievit-Book" charset="0"/>
            </a:endParaRPr>
          </a:p>
        </p:txBody>
      </p:sp>
      <p:sp>
        <p:nvSpPr>
          <p:cNvPr id="2051" name="Rectangle 2"/>
          <p:cNvSpPr>
            <a:spLocks noGrp="1" noChangeArrowheads="1"/>
          </p:cNvSpPr>
          <p:nvPr>
            <p:ph type="body" idx="1"/>
          </p:nvPr>
        </p:nvSpPr>
        <p:spPr bwMode="auto">
          <a:xfrm>
            <a:off x="632892" y="1455539"/>
            <a:ext cx="7768828" cy="42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5" tIns="35715" rIns="35715" bIns="35715" numCol="1" anchor="t" anchorCtr="0" compatLnSpc="1">
            <a:prstTxWarp prst="textNoShape">
              <a:avLst/>
            </a:prstTxWarp>
          </a:bodyPr>
          <a:lstStyle/>
          <a:p>
            <a:pPr lvl="0"/>
            <a:endParaRPr lang="nl-NL">
              <a:sym typeface="Kievit-Book" charset="0"/>
            </a:endParaRPr>
          </a:p>
        </p:txBody>
      </p:sp>
      <p:sp>
        <p:nvSpPr>
          <p:cNvPr id="2052" name="Line 3"/>
          <p:cNvSpPr>
            <a:spLocks noChangeShapeType="1"/>
          </p:cNvSpPr>
          <p:nvPr/>
        </p:nvSpPr>
        <p:spPr bwMode="auto">
          <a:xfrm>
            <a:off x="0" y="5965031"/>
            <a:ext cx="9142884"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3" name="Line 5"/>
          <p:cNvSpPr>
            <a:spLocks noChangeShapeType="1"/>
          </p:cNvSpPr>
          <p:nvPr/>
        </p:nvSpPr>
        <p:spPr bwMode="auto">
          <a:xfrm>
            <a:off x="0" y="5965031"/>
            <a:ext cx="9142884" cy="0"/>
          </a:xfrm>
          <a:prstGeom prst="line">
            <a:avLst/>
          </a:prstGeom>
          <a:noFill/>
          <a:ln w="25400">
            <a:solidFill>
              <a:srgbClr val="BE311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2054" name="Afbeelding 10" descr="RU_E_A4_CMYK.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06133" y="6189390"/>
            <a:ext cx="2582912" cy="45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ransition xmlns:p14="http://schemas.microsoft.com/office/powerpoint/2010/main"/>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100" b="1">
          <a:solidFill>
            <a:srgbClr val="BE311A"/>
          </a:solidFill>
          <a:latin typeface="Arial"/>
          <a:ea typeface="ＭＳ Ｐゴシック" charset="-128"/>
          <a:cs typeface="Arial"/>
          <a:sym typeface="Kievit-Book" charset="0"/>
        </a:defRPr>
      </a:lvl1pPr>
      <a:lvl2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2pPr>
      <a:lvl3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3pPr>
      <a:lvl4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4pPr>
      <a:lvl5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5pPr>
      <a:lvl6pPr marL="321440"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6pPr>
      <a:lvl7pPr marL="642882"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7pPr>
      <a:lvl8pPr marL="964323"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8pPr>
      <a:lvl9pPr marL="1285763"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9pPr>
    </p:titleStyle>
    <p:bodyStyle>
      <a:lvl1pPr marL="241080" indent="-241080" algn="l" rtl="0" eaLnBrk="1" fontAlgn="base" hangingPunct="1">
        <a:spcBef>
          <a:spcPct val="0"/>
        </a:spcBef>
        <a:spcAft>
          <a:spcPct val="0"/>
        </a:spcAft>
        <a:buChar char="•"/>
        <a:defRPr sz="1800">
          <a:solidFill>
            <a:srgbClr val="141313"/>
          </a:solidFill>
          <a:latin typeface="Arial"/>
          <a:ea typeface="ＭＳ Ｐゴシック" charset="-128"/>
          <a:cs typeface="Arial"/>
          <a:sym typeface="Kievit-Book" charset="0"/>
        </a:defRPr>
      </a:lvl1pPr>
      <a:lvl2pPr marL="522341" indent="-200901" algn="l" rtl="0" eaLnBrk="1" fontAlgn="base" hangingPunct="1">
        <a:spcBef>
          <a:spcPct val="0"/>
        </a:spcBef>
        <a:spcAft>
          <a:spcPct val="0"/>
        </a:spcAft>
        <a:buChar char="–"/>
        <a:defRPr sz="2100">
          <a:solidFill>
            <a:srgbClr val="141313"/>
          </a:solidFill>
          <a:latin typeface="+mn-lt"/>
          <a:ea typeface="ＭＳ Ｐゴシック" charset="-128"/>
          <a:cs typeface="+mn-cs"/>
          <a:sym typeface="Kievit-Book" charset="0"/>
        </a:defRPr>
      </a:lvl2pPr>
      <a:lvl3pPr marL="803602" indent="-160721" algn="l" rtl="0" eaLnBrk="1" fontAlgn="base" hangingPunct="1">
        <a:spcBef>
          <a:spcPct val="0"/>
        </a:spcBef>
        <a:spcAft>
          <a:spcPct val="0"/>
        </a:spcAft>
        <a:buChar char="•"/>
        <a:defRPr sz="2100">
          <a:solidFill>
            <a:srgbClr val="141313"/>
          </a:solidFill>
          <a:latin typeface="+mn-lt"/>
          <a:ea typeface="ＭＳ Ｐゴシック" charset="-128"/>
          <a:cs typeface="+mn-cs"/>
          <a:sym typeface="Kievit-Book" charset="0"/>
        </a:defRPr>
      </a:lvl3pPr>
      <a:lvl4pPr marL="1125044" indent="-160721" algn="l" rtl="0" eaLnBrk="1" fontAlgn="base" hangingPunct="1">
        <a:spcBef>
          <a:spcPct val="0"/>
        </a:spcBef>
        <a:spcAft>
          <a:spcPct val="0"/>
        </a:spcAft>
        <a:buChar char="–"/>
        <a:defRPr sz="2100">
          <a:solidFill>
            <a:srgbClr val="141313"/>
          </a:solidFill>
          <a:latin typeface="+mn-lt"/>
          <a:ea typeface="ＭＳ Ｐゴシック" charset="-128"/>
          <a:cs typeface="+mn-cs"/>
          <a:sym typeface="Kievit-Book" charset="0"/>
        </a:defRPr>
      </a:lvl4pPr>
      <a:lvl5pPr marL="1446484" indent="-160721" algn="l" rtl="0" eaLnBrk="1" fontAlgn="base" hangingPunct="1">
        <a:spcBef>
          <a:spcPct val="0"/>
        </a:spcBef>
        <a:spcAft>
          <a:spcPct val="0"/>
        </a:spcAft>
        <a:buChar char="»"/>
        <a:defRPr sz="2100">
          <a:solidFill>
            <a:srgbClr val="141313"/>
          </a:solidFill>
          <a:latin typeface="+mn-lt"/>
          <a:ea typeface="ＭＳ Ｐゴシック" charset="-128"/>
          <a:cs typeface="+mn-cs"/>
          <a:sym typeface="Kievit-Book" charset="0"/>
        </a:defRPr>
      </a:lvl5pPr>
      <a:lvl6pPr marL="321440" algn="l" rtl="0" eaLnBrk="1" fontAlgn="base" hangingPunct="1">
        <a:spcBef>
          <a:spcPct val="0"/>
        </a:spcBef>
        <a:spcAft>
          <a:spcPct val="0"/>
        </a:spcAft>
        <a:defRPr sz="2100">
          <a:solidFill>
            <a:srgbClr val="141313"/>
          </a:solidFill>
          <a:latin typeface="+mn-lt"/>
          <a:ea typeface="+mn-ea"/>
          <a:cs typeface="+mn-cs"/>
          <a:sym typeface="Kievit-Book" charset="0"/>
        </a:defRPr>
      </a:lvl6pPr>
      <a:lvl7pPr marL="642882" algn="l" rtl="0" eaLnBrk="1" fontAlgn="base" hangingPunct="1">
        <a:spcBef>
          <a:spcPct val="0"/>
        </a:spcBef>
        <a:spcAft>
          <a:spcPct val="0"/>
        </a:spcAft>
        <a:defRPr sz="2100">
          <a:solidFill>
            <a:srgbClr val="141313"/>
          </a:solidFill>
          <a:latin typeface="+mn-lt"/>
          <a:ea typeface="+mn-ea"/>
          <a:cs typeface="+mn-cs"/>
          <a:sym typeface="Kievit-Book" charset="0"/>
        </a:defRPr>
      </a:lvl7pPr>
      <a:lvl8pPr marL="964323" algn="l" rtl="0" eaLnBrk="1" fontAlgn="base" hangingPunct="1">
        <a:spcBef>
          <a:spcPct val="0"/>
        </a:spcBef>
        <a:spcAft>
          <a:spcPct val="0"/>
        </a:spcAft>
        <a:defRPr sz="2100">
          <a:solidFill>
            <a:srgbClr val="141313"/>
          </a:solidFill>
          <a:latin typeface="+mn-lt"/>
          <a:ea typeface="+mn-ea"/>
          <a:cs typeface="+mn-cs"/>
          <a:sym typeface="Kievit-Book" charset="0"/>
        </a:defRPr>
      </a:lvl8pPr>
      <a:lvl9pPr marL="1285763" algn="l" rtl="0" eaLnBrk="1" fontAlgn="base" hangingPunct="1">
        <a:spcBef>
          <a:spcPct val="0"/>
        </a:spcBef>
        <a:spcAft>
          <a:spcPct val="0"/>
        </a:spcAft>
        <a:defRPr sz="2100">
          <a:solidFill>
            <a:srgbClr val="141313"/>
          </a:solidFill>
          <a:latin typeface="+mn-lt"/>
          <a:ea typeface="+mn-ea"/>
          <a:cs typeface="+mn-cs"/>
          <a:sym typeface="Kievit-Book" charset="0"/>
        </a:defRPr>
      </a:lvl9pPr>
    </p:bodyStyle>
    <p:otherStyle>
      <a:defPPr>
        <a:defRPr lang="nl-NL"/>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Contemporary Challenges in Customized Communication</a:t>
            </a:r>
          </a:p>
        </p:txBody>
      </p:sp>
      <p:sp>
        <p:nvSpPr>
          <p:cNvPr id="3" name="Subtitle 2"/>
          <p:cNvSpPr>
            <a:spLocks noGrp="1"/>
          </p:cNvSpPr>
          <p:nvPr>
            <p:ph type="subTitle" idx="1"/>
          </p:nvPr>
        </p:nvSpPr>
        <p:spPr>
          <a:xfrm>
            <a:off x="685800" y="3886200"/>
            <a:ext cx="6400800" cy="1752600"/>
          </a:xfrm>
        </p:spPr>
        <p:txBody>
          <a:bodyPr/>
          <a:lstStyle/>
          <a:p>
            <a:pPr algn="l"/>
            <a:r>
              <a:rPr lang="en-US" dirty="0" smtClean="0"/>
              <a:t>Dr. Maurits Kaptein</a:t>
            </a:r>
          </a:p>
          <a:p>
            <a:pPr algn="l"/>
            <a:r>
              <a:rPr lang="en-US" dirty="0" err="1" smtClean="0"/>
              <a:t>m.kaptein@donders.ru.nl</a:t>
            </a:r>
            <a:endParaRPr lang="en-US" dirty="0"/>
          </a:p>
        </p:txBody>
      </p:sp>
    </p:spTree>
    <p:extLst>
      <p:ext uri="{BB962C8B-B14F-4D97-AF65-F5344CB8AC3E}">
        <p14:creationId xmlns:p14="http://schemas.microsoft.com/office/powerpoint/2010/main" val="8732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8373" y="973783"/>
            <a:ext cx="4376159" cy="3711332"/>
            <a:chOff x="528373" y="973783"/>
            <a:chExt cx="4376159" cy="3711332"/>
          </a:xfrm>
        </p:grpSpPr>
        <p:cxnSp>
          <p:nvCxnSpPr>
            <p:cNvPr id="4" name="Straight Connector 3"/>
            <p:cNvCxnSpPr/>
            <p:nvPr/>
          </p:nvCxnSpPr>
          <p:spPr bwMode="auto">
            <a:xfrm>
              <a:off x="897705" y="1358453"/>
              <a:ext cx="0" cy="282420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bwMode="auto">
            <a:xfrm>
              <a:off x="897705" y="4182658"/>
              <a:ext cx="3153781"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rot="16200000">
              <a:off x="-447409" y="1949565"/>
              <a:ext cx="2320895" cy="369332"/>
            </a:xfrm>
            <a:prstGeom prst="rect">
              <a:avLst/>
            </a:prstGeom>
            <a:noFill/>
            <a:ln>
              <a:noFill/>
            </a:ln>
          </p:spPr>
          <p:txBody>
            <a:bodyPr wrap="square" rtlCol="0">
              <a:spAutoFit/>
            </a:bodyPr>
            <a:lstStyle/>
            <a:p>
              <a:r>
                <a:rPr lang="en-US" dirty="0" smtClean="0">
                  <a:solidFill>
                    <a:srgbClr val="BE311A"/>
                  </a:solidFill>
                </a:rPr>
                <a:t>effect</a:t>
              </a:r>
              <a:endParaRPr lang="en-US" dirty="0">
                <a:solidFill>
                  <a:srgbClr val="BE311A"/>
                </a:solidFill>
              </a:endParaRPr>
            </a:p>
          </p:txBody>
        </p:sp>
        <p:sp>
          <p:nvSpPr>
            <p:cNvPr id="7" name="TextBox 6"/>
            <p:cNvSpPr txBox="1"/>
            <p:nvPr/>
          </p:nvSpPr>
          <p:spPr>
            <a:xfrm>
              <a:off x="2004447" y="4315783"/>
              <a:ext cx="2320895" cy="369332"/>
            </a:xfrm>
            <a:prstGeom prst="rect">
              <a:avLst/>
            </a:prstGeom>
            <a:noFill/>
            <a:ln>
              <a:noFill/>
            </a:ln>
          </p:spPr>
          <p:txBody>
            <a:bodyPr wrap="square" rtlCol="0">
              <a:spAutoFit/>
            </a:bodyPr>
            <a:lstStyle/>
            <a:p>
              <a:r>
                <a:rPr lang="en-US" dirty="0" smtClean="0">
                  <a:solidFill>
                    <a:srgbClr val="BE311A"/>
                  </a:solidFill>
                </a:rPr>
                <a:t>authority</a:t>
              </a:r>
              <a:endParaRPr lang="en-US" dirty="0">
                <a:solidFill>
                  <a:srgbClr val="BE311A"/>
                </a:solidFill>
              </a:endParaRPr>
            </a:p>
          </p:txBody>
        </p:sp>
        <p:cxnSp>
          <p:nvCxnSpPr>
            <p:cNvPr id="8" name="Straight Connector 7"/>
            <p:cNvCxnSpPr/>
            <p:nvPr/>
          </p:nvCxnSpPr>
          <p:spPr bwMode="auto">
            <a:xfrm>
              <a:off x="1269924" y="1730635"/>
              <a:ext cx="2386581" cy="2079841"/>
            </a:xfrm>
            <a:prstGeom prst="line">
              <a:avLst/>
            </a:prstGeom>
            <a:blipFill dpi="0" rotWithShape="0">
              <a:blip r:embed="rId3"/>
              <a:srcRect/>
              <a:tile tx="0" ty="0" sx="100000" sy="100000" flip="none" algn="tl"/>
            </a:blipFill>
            <a:ln w="12700"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flipV="1">
              <a:off x="1422324" y="1871398"/>
              <a:ext cx="2234181" cy="1772486"/>
            </a:xfrm>
            <a:prstGeom prst="line">
              <a:avLst/>
            </a:prstGeom>
            <a:blipFill dpi="0" rotWithShape="0">
              <a:blip r:embed="rId3"/>
              <a:srcRect/>
              <a:tile tx="0" ty="0" sx="100000" sy="100000" flip="none" algn="tl"/>
            </a:blipFill>
            <a:ln w="12700" cap="flat" cmpd="sng" algn="ctr">
              <a:solidFill>
                <a:schemeClr val="accent1"/>
              </a:solidFill>
              <a:prstDash val="sysDash"/>
              <a:round/>
              <a:headEnd type="none" w="med" len="med"/>
              <a:tailEnd type="none" w="med" len="med"/>
            </a:ln>
            <a:effectLst/>
          </p:spPr>
        </p:cxnSp>
        <p:sp>
          <p:nvSpPr>
            <p:cNvPr id="10" name="TextBox 9"/>
            <p:cNvSpPr txBox="1"/>
            <p:nvPr/>
          </p:nvSpPr>
          <p:spPr>
            <a:xfrm>
              <a:off x="3088095" y="1347816"/>
              <a:ext cx="1237247" cy="369332"/>
            </a:xfrm>
            <a:prstGeom prst="rect">
              <a:avLst/>
            </a:prstGeom>
            <a:noFill/>
            <a:ln>
              <a:noFill/>
            </a:ln>
          </p:spPr>
          <p:txBody>
            <a:bodyPr wrap="square" rtlCol="0">
              <a:spAutoFit/>
            </a:bodyPr>
            <a:lstStyle/>
            <a:p>
              <a:r>
                <a:rPr lang="en-US" dirty="0" smtClean="0">
                  <a:solidFill>
                    <a:srgbClr val="BE311A"/>
                  </a:solidFill>
                </a:rPr>
                <a:t>Introverts</a:t>
              </a:r>
              <a:endParaRPr lang="en-US" dirty="0">
                <a:solidFill>
                  <a:srgbClr val="BE311A"/>
                </a:solidFill>
              </a:endParaRPr>
            </a:p>
          </p:txBody>
        </p:sp>
        <p:sp>
          <p:nvSpPr>
            <p:cNvPr id="11" name="TextBox 10"/>
            <p:cNvSpPr txBox="1"/>
            <p:nvPr/>
          </p:nvSpPr>
          <p:spPr>
            <a:xfrm>
              <a:off x="2583637" y="3720966"/>
              <a:ext cx="2320895" cy="369332"/>
            </a:xfrm>
            <a:prstGeom prst="rect">
              <a:avLst/>
            </a:prstGeom>
            <a:noFill/>
            <a:ln>
              <a:noFill/>
            </a:ln>
          </p:spPr>
          <p:txBody>
            <a:bodyPr wrap="square" rtlCol="0">
              <a:spAutoFit/>
            </a:bodyPr>
            <a:lstStyle/>
            <a:p>
              <a:r>
                <a:rPr lang="en-US" dirty="0" smtClean="0">
                  <a:solidFill>
                    <a:srgbClr val="BE311A"/>
                  </a:solidFill>
                </a:rPr>
                <a:t>Extraverts</a:t>
              </a:r>
              <a:endParaRPr lang="en-US" dirty="0">
                <a:solidFill>
                  <a:srgbClr val="BE311A"/>
                </a:solidFill>
              </a:endParaRPr>
            </a:p>
          </p:txBody>
        </p:sp>
        <p:sp>
          <p:nvSpPr>
            <p:cNvPr id="12" name="TextBox 11"/>
            <p:cNvSpPr txBox="1"/>
            <p:nvPr/>
          </p:nvSpPr>
          <p:spPr>
            <a:xfrm>
              <a:off x="1247162" y="4102669"/>
              <a:ext cx="987355" cy="369332"/>
            </a:xfrm>
            <a:prstGeom prst="rect">
              <a:avLst/>
            </a:prstGeom>
            <a:noFill/>
            <a:ln>
              <a:noFill/>
            </a:ln>
          </p:spPr>
          <p:txBody>
            <a:bodyPr wrap="square" rtlCol="0">
              <a:spAutoFit/>
            </a:bodyPr>
            <a:lstStyle/>
            <a:p>
              <a:r>
                <a:rPr lang="en-US" dirty="0" smtClean="0">
                  <a:solidFill>
                    <a:srgbClr val="BE311A"/>
                  </a:solidFill>
                </a:rPr>
                <a:t>no</a:t>
              </a:r>
              <a:endParaRPr lang="en-US" dirty="0">
                <a:solidFill>
                  <a:srgbClr val="BE311A"/>
                </a:solidFill>
              </a:endParaRPr>
            </a:p>
          </p:txBody>
        </p:sp>
        <p:sp>
          <p:nvSpPr>
            <p:cNvPr id="13" name="TextBox 12"/>
            <p:cNvSpPr txBox="1"/>
            <p:nvPr/>
          </p:nvSpPr>
          <p:spPr>
            <a:xfrm>
              <a:off x="3337987" y="4073193"/>
              <a:ext cx="987355" cy="369332"/>
            </a:xfrm>
            <a:prstGeom prst="rect">
              <a:avLst/>
            </a:prstGeom>
            <a:noFill/>
            <a:ln>
              <a:noFill/>
            </a:ln>
          </p:spPr>
          <p:txBody>
            <a:bodyPr wrap="square" rtlCol="0">
              <a:spAutoFit/>
            </a:bodyPr>
            <a:lstStyle/>
            <a:p>
              <a:r>
                <a:rPr lang="en-US" dirty="0" smtClean="0">
                  <a:solidFill>
                    <a:srgbClr val="BE311A"/>
                  </a:solidFill>
                </a:rPr>
                <a:t>yes</a:t>
              </a:r>
              <a:endParaRPr lang="en-US" dirty="0">
                <a:solidFill>
                  <a:srgbClr val="BE311A"/>
                </a:solidFill>
              </a:endParaRPr>
            </a:p>
          </p:txBody>
        </p:sp>
      </p:grpSp>
      <p:grpSp>
        <p:nvGrpSpPr>
          <p:cNvPr id="14" name="Group 13"/>
          <p:cNvGrpSpPr/>
          <p:nvPr/>
        </p:nvGrpSpPr>
        <p:grpSpPr>
          <a:xfrm>
            <a:off x="4904533" y="973783"/>
            <a:ext cx="4376159" cy="3711332"/>
            <a:chOff x="4904533" y="973783"/>
            <a:chExt cx="4376159" cy="3711332"/>
          </a:xfrm>
        </p:grpSpPr>
        <p:cxnSp>
          <p:nvCxnSpPr>
            <p:cNvPr id="15" name="Straight Connector 14"/>
            <p:cNvCxnSpPr/>
            <p:nvPr/>
          </p:nvCxnSpPr>
          <p:spPr bwMode="auto">
            <a:xfrm>
              <a:off x="5273865" y="1358453"/>
              <a:ext cx="0" cy="282420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a:off x="5273865" y="4182658"/>
              <a:ext cx="3153781"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16200000">
              <a:off x="3928751" y="1949565"/>
              <a:ext cx="2320895" cy="369332"/>
            </a:xfrm>
            <a:prstGeom prst="rect">
              <a:avLst/>
            </a:prstGeom>
            <a:noFill/>
            <a:ln>
              <a:noFill/>
            </a:ln>
          </p:spPr>
          <p:txBody>
            <a:bodyPr wrap="square" rtlCol="0">
              <a:spAutoFit/>
            </a:bodyPr>
            <a:lstStyle/>
            <a:p>
              <a:r>
                <a:rPr lang="en-US" dirty="0" smtClean="0">
                  <a:solidFill>
                    <a:srgbClr val="BE311A"/>
                  </a:solidFill>
                </a:rPr>
                <a:t>effect</a:t>
              </a:r>
              <a:endParaRPr lang="en-US" dirty="0">
                <a:solidFill>
                  <a:srgbClr val="BE311A"/>
                </a:solidFill>
              </a:endParaRPr>
            </a:p>
          </p:txBody>
        </p:sp>
        <p:sp>
          <p:nvSpPr>
            <p:cNvPr id="18" name="TextBox 17"/>
            <p:cNvSpPr txBox="1"/>
            <p:nvPr/>
          </p:nvSpPr>
          <p:spPr>
            <a:xfrm>
              <a:off x="6380607" y="4315783"/>
              <a:ext cx="2320895" cy="369332"/>
            </a:xfrm>
            <a:prstGeom prst="rect">
              <a:avLst/>
            </a:prstGeom>
            <a:noFill/>
            <a:ln>
              <a:noFill/>
            </a:ln>
          </p:spPr>
          <p:txBody>
            <a:bodyPr wrap="square" rtlCol="0">
              <a:spAutoFit/>
            </a:bodyPr>
            <a:lstStyle/>
            <a:p>
              <a:r>
                <a:rPr lang="en-US" dirty="0" smtClean="0">
                  <a:solidFill>
                    <a:srgbClr val="BE311A"/>
                  </a:solidFill>
                </a:rPr>
                <a:t>authority</a:t>
              </a:r>
              <a:endParaRPr lang="en-US" dirty="0">
                <a:solidFill>
                  <a:srgbClr val="BE311A"/>
                </a:solidFill>
              </a:endParaRPr>
            </a:p>
          </p:txBody>
        </p:sp>
        <p:cxnSp>
          <p:nvCxnSpPr>
            <p:cNvPr id="19" name="Straight Connector 18"/>
            <p:cNvCxnSpPr/>
            <p:nvPr/>
          </p:nvCxnSpPr>
          <p:spPr bwMode="auto">
            <a:xfrm flipV="1">
              <a:off x="5798484" y="3294679"/>
              <a:ext cx="2234181" cy="515797"/>
            </a:xfrm>
            <a:prstGeom prst="line">
              <a:avLst/>
            </a:prstGeom>
            <a:blipFill dpi="0" rotWithShape="0">
              <a:blip r:embed="rId3"/>
              <a:srcRect/>
              <a:tile tx="0" ty="0" sx="100000" sy="100000" flip="none" algn="tl"/>
            </a:blipFill>
            <a:ln w="12700" cap="flat" cmpd="sng" algn="ctr">
              <a:solidFill>
                <a:schemeClr val="accent1"/>
              </a:solidFill>
              <a:prstDash val="solid"/>
              <a:round/>
              <a:headEnd type="none" w="med" len="med"/>
              <a:tailEnd type="none" w="med" len="med"/>
            </a:ln>
            <a:effectLst/>
          </p:spPr>
        </p:cxnSp>
        <p:cxnSp>
          <p:nvCxnSpPr>
            <p:cNvPr id="20" name="Straight Connector 19"/>
            <p:cNvCxnSpPr/>
            <p:nvPr/>
          </p:nvCxnSpPr>
          <p:spPr bwMode="auto">
            <a:xfrm flipV="1">
              <a:off x="5798484" y="1358453"/>
              <a:ext cx="2234181" cy="2285431"/>
            </a:xfrm>
            <a:prstGeom prst="line">
              <a:avLst/>
            </a:prstGeom>
            <a:blipFill dpi="0" rotWithShape="0">
              <a:blip r:embed="rId3"/>
              <a:srcRect/>
              <a:tile tx="0" ty="0" sx="100000" sy="100000" flip="none" algn="tl"/>
            </a:blipFill>
            <a:ln w="12700" cap="flat" cmpd="sng" algn="ctr">
              <a:solidFill>
                <a:schemeClr val="accent1"/>
              </a:solidFill>
              <a:prstDash val="sysDash"/>
              <a:round/>
              <a:headEnd type="none" w="med" len="med"/>
              <a:tailEnd type="none" w="med" len="med"/>
            </a:ln>
            <a:effectLst/>
          </p:spPr>
        </p:cxnSp>
        <p:sp>
          <p:nvSpPr>
            <p:cNvPr id="21" name="TextBox 20"/>
            <p:cNvSpPr txBox="1"/>
            <p:nvPr/>
          </p:nvSpPr>
          <p:spPr>
            <a:xfrm>
              <a:off x="6959797" y="3536300"/>
              <a:ext cx="2320895" cy="369332"/>
            </a:xfrm>
            <a:prstGeom prst="rect">
              <a:avLst/>
            </a:prstGeom>
            <a:noFill/>
            <a:ln>
              <a:noFill/>
            </a:ln>
          </p:spPr>
          <p:txBody>
            <a:bodyPr wrap="square" rtlCol="0">
              <a:spAutoFit/>
            </a:bodyPr>
            <a:lstStyle/>
            <a:p>
              <a:r>
                <a:rPr lang="en-US" dirty="0" smtClean="0">
                  <a:solidFill>
                    <a:srgbClr val="BE311A"/>
                  </a:solidFill>
                </a:rPr>
                <a:t>Extraverts</a:t>
              </a:r>
              <a:endParaRPr lang="en-US" dirty="0">
                <a:solidFill>
                  <a:srgbClr val="BE311A"/>
                </a:solidFill>
              </a:endParaRPr>
            </a:p>
          </p:txBody>
        </p:sp>
        <p:sp>
          <p:nvSpPr>
            <p:cNvPr id="22" name="TextBox 21"/>
            <p:cNvSpPr txBox="1"/>
            <p:nvPr/>
          </p:nvSpPr>
          <p:spPr>
            <a:xfrm>
              <a:off x="5623322" y="4102669"/>
              <a:ext cx="987355" cy="369332"/>
            </a:xfrm>
            <a:prstGeom prst="rect">
              <a:avLst/>
            </a:prstGeom>
            <a:noFill/>
            <a:ln>
              <a:noFill/>
            </a:ln>
          </p:spPr>
          <p:txBody>
            <a:bodyPr wrap="square" rtlCol="0">
              <a:spAutoFit/>
            </a:bodyPr>
            <a:lstStyle/>
            <a:p>
              <a:r>
                <a:rPr lang="en-US" dirty="0" smtClean="0">
                  <a:solidFill>
                    <a:srgbClr val="BE311A"/>
                  </a:solidFill>
                </a:rPr>
                <a:t>no</a:t>
              </a:r>
              <a:endParaRPr lang="en-US" dirty="0">
                <a:solidFill>
                  <a:srgbClr val="BE311A"/>
                </a:solidFill>
              </a:endParaRPr>
            </a:p>
          </p:txBody>
        </p:sp>
        <p:sp>
          <p:nvSpPr>
            <p:cNvPr id="23" name="TextBox 22"/>
            <p:cNvSpPr txBox="1"/>
            <p:nvPr/>
          </p:nvSpPr>
          <p:spPr>
            <a:xfrm>
              <a:off x="7714147" y="4073193"/>
              <a:ext cx="987355" cy="369332"/>
            </a:xfrm>
            <a:prstGeom prst="rect">
              <a:avLst/>
            </a:prstGeom>
            <a:noFill/>
            <a:ln>
              <a:noFill/>
            </a:ln>
          </p:spPr>
          <p:txBody>
            <a:bodyPr wrap="square" rtlCol="0">
              <a:spAutoFit/>
            </a:bodyPr>
            <a:lstStyle/>
            <a:p>
              <a:r>
                <a:rPr lang="en-US" dirty="0" smtClean="0">
                  <a:solidFill>
                    <a:srgbClr val="BE311A"/>
                  </a:solidFill>
                </a:rPr>
                <a:t>yes</a:t>
              </a:r>
              <a:endParaRPr lang="en-US" dirty="0">
                <a:solidFill>
                  <a:srgbClr val="BE311A"/>
                </a:solidFill>
              </a:endParaRPr>
            </a:p>
          </p:txBody>
        </p:sp>
      </p:grpSp>
      <p:sp>
        <p:nvSpPr>
          <p:cNvPr id="24" name="TextBox 23"/>
          <p:cNvSpPr txBox="1"/>
          <p:nvPr/>
        </p:nvSpPr>
        <p:spPr>
          <a:xfrm>
            <a:off x="6872217" y="979422"/>
            <a:ext cx="2320895" cy="369332"/>
          </a:xfrm>
          <a:prstGeom prst="rect">
            <a:avLst/>
          </a:prstGeom>
          <a:noFill/>
          <a:ln>
            <a:noFill/>
          </a:ln>
        </p:spPr>
        <p:txBody>
          <a:bodyPr wrap="square" rtlCol="0">
            <a:spAutoFit/>
          </a:bodyPr>
          <a:lstStyle/>
          <a:p>
            <a:r>
              <a:rPr lang="en-US" dirty="0" smtClean="0">
                <a:solidFill>
                  <a:srgbClr val="BE311A"/>
                </a:solidFill>
              </a:rPr>
              <a:t>Introverts</a:t>
            </a:r>
            <a:endParaRPr lang="en-US" dirty="0">
              <a:solidFill>
                <a:srgbClr val="BE311A"/>
              </a:solidFill>
            </a:endParaRPr>
          </a:p>
        </p:txBody>
      </p:sp>
      <p:sp>
        <p:nvSpPr>
          <p:cNvPr id="26" name="Title 1"/>
          <p:cNvSpPr txBox="1">
            <a:spLocks/>
          </p:cNvSpPr>
          <p:nvPr/>
        </p:nvSpPr>
        <p:spPr bwMode="auto">
          <a:xfrm>
            <a:off x="632892" y="4941938"/>
            <a:ext cx="776882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5" tIns="35715" rIns="35715" bIns="35715" numCol="1" anchor="t" anchorCtr="0" compatLnSpc="1">
            <a:prstTxWarp prst="textNoShape">
              <a:avLst/>
            </a:prstTxWarp>
          </a:bodyPr>
          <a:lstStyle>
            <a:lvl1pPr algn="l" rtl="0" eaLnBrk="1" fontAlgn="base" hangingPunct="1">
              <a:spcBef>
                <a:spcPct val="0"/>
              </a:spcBef>
              <a:spcAft>
                <a:spcPct val="0"/>
              </a:spcAft>
              <a:defRPr sz="2100" b="1">
                <a:solidFill>
                  <a:srgbClr val="BE311A"/>
                </a:solidFill>
                <a:latin typeface="Arial"/>
                <a:ea typeface="ＭＳ Ｐゴシック" charset="-128"/>
                <a:cs typeface="Arial"/>
                <a:sym typeface="Kievit-Book" charset="0"/>
              </a:defRPr>
            </a:lvl1pPr>
            <a:lvl2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2pPr>
            <a:lvl3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3pPr>
            <a:lvl4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4pPr>
            <a:lvl5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5pPr>
            <a:lvl6pPr marL="321440"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6pPr>
            <a:lvl7pPr marL="642882"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7pPr>
            <a:lvl8pPr marL="964323"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8pPr>
            <a:lvl9pPr marL="1285763"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9pPr>
          </a:lstStyle>
          <a:p>
            <a:r>
              <a:rPr lang="en-US" smtClean="0"/>
              <a:t>Introverts are more inclined to buy a book recommended by the New York Times then extraverts</a:t>
            </a:r>
            <a:endParaRPr lang="en-US" dirty="0"/>
          </a:p>
        </p:txBody>
      </p:sp>
    </p:spTree>
    <p:extLst>
      <p:ext uri="{BB962C8B-B14F-4D97-AF65-F5344CB8AC3E}">
        <p14:creationId xmlns:p14="http://schemas.microsoft.com/office/powerpoint/2010/main" val="11609608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892" y="810043"/>
            <a:ext cx="7768828" cy="4869238"/>
          </a:xfrm>
        </p:spPr>
        <p:txBody>
          <a:bodyPr/>
          <a:lstStyle/>
          <a:p>
            <a:pPr marL="342900" indent="-342900">
              <a:buFont typeface="+mj-lt"/>
              <a:buAutoNum type="arabicPeriod"/>
            </a:pPr>
            <a:endParaRPr lang="en-US" b="1" dirty="0" smtClean="0"/>
          </a:p>
          <a:p>
            <a:pPr marL="342900" indent="-342900">
              <a:buFont typeface="+mj-lt"/>
              <a:buAutoNum type="arabicPeriod"/>
            </a:pPr>
            <a:endParaRPr lang="en-US" b="1" dirty="0"/>
          </a:p>
          <a:p>
            <a:pPr marL="342900" indent="-342900">
              <a:buFont typeface="+mj-lt"/>
              <a:buAutoNum type="arabicPeriod"/>
            </a:pPr>
            <a:endParaRPr lang="en-US" b="1" dirty="0" smtClean="0"/>
          </a:p>
          <a:p>
            <a:pPr marL="342900" indent="-342900">
              <a:buFont typeface="+mj-lt"/>
              <a:buAutoNum type="arabicPeriod"/>
            </a:pPr>
            <a:r>
              <a:rPr lang="en-US" b="1" dirty="0" smtClean="0"/>
              <a:t>Properties of the person: </a:t>
            </a:r>
            <a:r>
              <a:rPr lang="en-US" dirty="0" smtClean="0"/>
              <a:t>Personality, preferences, behavior, etc.</a:t>
            </a:r>
          </a:p>
          <a:p>
            <a:pPr marL="342900" indent="-342900">
              <a:buFont typeface="+mj-lt"/>
              <a:buAutoNum type="arabicPeriod"/>
            </a:pPr>
            <a:endParaRPr lang="en-US" dirty="0" smtClean="0"/>
          </a:p>
          <a:p>
            <a:pPr marL="342900" indent="-342900">
              <a:buFont typeface="+mj-lt"/>
              <a:buAutoNum type="arabicPeriod"/>
            </a:pPr>
            <a:r>
              <a:rPr lang="en-US" b="1" dirty="0" smtClean="0"/>
              <a:t>Features of the message: </a:t>
            </a:r>
            <a:r>
              <a:rPr lang="en-US" dirty="0" smtClean="0"/>
              <a:t>Authority arguments, font-size, channel, etc.</a:t>
            </a:r>
          </a:p>
          <a:p>
            <a:pPr marL="342900" indent="-342900">
              <a:buFont typeface="+mj-lt"/>
              <a:buAutoNum type="arabicPeriod"/>
            </a:pPr>
            <a:endParaRPr lang="en-US" dirty="0" smtClean="0"/>
          </a:p>
          <a:p>
            <a:pPr marL="342900" indent="-342900">
              <a:buFont typeface="+mj-lt"/>
              <a:buAutoNum type="arabicPeriod"/>
            </a:pPr>
            <a:r>
              <a:rPr lang="en-US" b="1" dirty="0"/>
              <a:t>A goal of the communication attempt: </a:t>
            </a:r>
            <a:r>
              <a:rPr lang="en-US" dirty="0"/>
              <a:t>(e.g.,</a:t>
            </a:r>
            <a:r>
              <a:rPr lang="en-US" dirty="0" smtClean="0"/>
              <a:t>) Selling more books </a:t>
            </a:r>
            <a:endParaRPr lang="en-US" b="1" dirty="0" smtClean="0"/>
          </a:p>
          <a:p>
            <a:pPr marL="342900" indent="-342900">
              <a:buFont typeface="+mj-lt"/>
              <a:buAutoNum type="arabicPeriod"/>
            </a:pPr>
            <a:endParaRPr lang="en-US" b="1" dirty="0"/>
          </a:p>
          <a:p>
            <a:pPr marL="342900" indent="-342900">
              <a:buFont typeface="+mj-lt"/>
              <a:buAutoNum type="arabicPeriod"/>
            </a:pPr>
            <a:r>
              <a:rPr lang="en-US" b="1" dirty="0" smtClean="0"/>
              <a:t>Model of relations between features and properties: </a:t>
            </a:r>
            <a:r>
              <a:rPr lang="en-US" dirty="0" smtClean="0"/>
              <a:t>(e.g.,) Introverts more susceptible to authority arguments</a:t>
            </a:r>
          </a:p>
          <a:p>
            <a:pPr marL="342900" indent="-342900">
              <a:buFont typeface="+mj-lt"/>
              <a:buAutoNum type="arabicPeriod"/>
            </a:pPr>
            <a:endParaRPr lang="en-US" dirty="0" smtClean="0"/>
          </a:p>
          <a:p>
            <a:pPr marL="342900" indent="-342900">
              <a:buFont typeface="+mj-lt"/>
              <a:buAutoNum type="arabicPeriod"/>
            </a:pPr>
            <a:r>
              <a:rPr lang="en-US" b="1" dirty="0" smtClean="0"/>
              <a:t>Personalization mapping: </a:t>
            </a:r>
            <a:r>
              <a:rPr lang="en-US" dirty="0" smtClean="0"/>
              <a:t>(e.g.) Introverts =&gt; Authority, Extraverts =&gt; No authority</a:t>
            </a:r>
          </a:p>
          <a:p>
            <a:pPr marL="1387583" lvl="8" indent="-342900">
              <a:buFont typeface="+mj-lt"/>
              <a:buAutoNum type="arabicPeriod"/>
            </a:pPr>
            <a:endParaRPr lang="en-US" dirty="0" smtClean="0"/>
          </a:p>
          <a:p>
            <a:pPr marL="0" indent="0">
              <a:buNone/>
            </a:pPr>
            <a:endParaRPr lang="en-US" dirty="0"/>
          </a:p>
        </p:txBody>
      </p:sp>
      <p:sp>
        <p:nvSpPr>
          <p:cNvPr id="4" name="TextBox 3"/>
          <p:cNvSpPr txBox="1"/>
          <p:nvPr/>
        </p:nvSpPr>
        <p:spPr>
          <a:xfrm>
            <a:off x="459800" y="6297674"/>
            <a:ext cx="5167277" cy="276999"/>
          </a:xfrm>
          <a:prstGeom prst="rect">
            <a:avLst/>
          </a:prstGeom>
          <a:noFill/>
        </p:spPr>
        <p:txBody>
          <a:bodyPr wrap="square" rtlCol="0">
            <a:spAutoFit/>
          </a:bodyPr>
          <a:lstStyle/>
          <a:p>
            <a:r>
              <a:rPr lang="nl-NL" sz="1200" dirty="0" smtClean="0">
                <a:solidFill>
                  <a:srgbClr val="BE311A"/>
                </a:solidFill>
              </a:rPr>
              <a:t>http://</a:t>
            </a:r>
            <a:r>
              <a:rPr lang="nl-NL" sz="1200" dirty="0" err="1" smtClean="0">
                <a:solidFill>
                  <a:srgbClr val="BE311A"/>
                </a:solidFill>
              </a:rPr>
              <a:t>link.springer.com</a:t>
            </a:r>
            <a:r>
              <a:rPr lang="nl-NL" sz="1200" dirty="0" smtClean="0">
                <a:solidFill>
                  <a:srgbClr val="BE311A"/>
                </a:solidFill>
              </a:rPr>
              <a:t>/</a:t>
            </a:r>
            <a:r>
              <a:rPr lang="nl-NL" sz="1200" dirty="0" err="1" smtClean="0">
                <a:solidFill>
                  <a:srgbClr val="BE311A"/>
                </a:solidFill>
              </a:rPr>
              <a:t>chapter</a:t>
            </a:r>
            <a:r>
              <a:rPr lang="nl-NL" sz="1200" dirty="0" smtClean="0">
                <a:solidFill>
                  <a:srgbClr val="BE311A"/>
                </a:solidFill>
              </a:rPr>
              <a:t>/10.1007%2F978-3-319-20306-5_3</a:t>
            </a:r>
            <a:endParaRPr lang="en-US" sz="1200" dirty="0">
              <a:solidFill>
                <a:srgbClr val="BE311A"/>
              </a:solidFill>
            </a:endParaRPr>
          </a:p>
        </p:txBody>
      </p:sp>
    </p:spTree>
    <p:extLst>
      <p:ext uri="{BB962C8B-B14F-4D97-AF65-F5344CB8AC3E}">
        <p14:creationId xmlns:p14="http://schemas.microsoft.com/office/powerpoint/2010/main" val="565945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2" y="3568568"/>
            <a:ext cx="7768828" cy="1853737"/>
          </a:xfrm>
        </p:spPr>
        <p:txBody>
          <a:bodyPr/>
          <a:lstStyle/>
          <a:p>
            <a:r>
              <a:rPr lang="en-US" sz="5400" dirty="0" smtClean="0"/>
              <a:t>Challenge 1: </a:t>
            </a:r>
            <a:br>
              <a:rPr lang="en-US" sz="5400" dirty="0" smtClean="0"/>
            </a:br>
            <a:r>
              <a:rPr lang="en-US" sz="5400" dirty="0" smtClean="0"/>
              <a:t>Feature selection</a:t>
            </a:r>
            <a:br>
              <a:rPr lang="en-US" sz="5400" dirty="0" smtClean="0"/>
            </a:br>
            <a:r>
              <a:rPr lang="en-US" sz="1400" dirty="0" smtClean="0"/>
              <a:t>How do we find the features of the message and of the properties of the receiver that we should focus on?</a:t>
            </a:r>
            <a:endParaRPr lang="en-US" sz="1400" dirty="0"/>
          </a:p>
        </p:txBody>
      </p:sp>
    </p:spTree>
    <p:extLst>
      <p:ext uri="{BB962C8B-B14F-4D97-AF65-F5344CB8AC3E}">
        <p14:creationId xmlns:p14="http://schemas.microsoft.com/office/powerpoint/2010/main" val="1766787866"/>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21893" y="216377"/>
            <a:ext cx="9144000" cy="5929180"/>
          </a:xfrm>
          <a:prstGeom prst="rect">
            <a:avLst/>
          </a:prstGeom>
        </p:spPr>
      </p:pic>
    </p:spTree>
    <p:extLst>
      <p:ext uri="{BB962C8B-B14F-4D97-AF65-F5344CB8AC3E}">
        <p14:creationId xmlns:p14="http://schemas.microsoft.com/office/powerpoint/2010/main" val="19886503"/>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895" y="500611"/>
            <a:ext cx="9144000" cy="5143500"/>
          </a:xfrm>
          <a:prstGeom prst="rect">
            <a:avLst/>
          </a:prstGeom>
        </p:spPr>
      </p:pic>
    </p:spTree>
    <p:extLst>
      <p:ext uri="{BB962C8B-B14F-4D97-AF65-F5344CB8AC3E}">
        <p14:creationId xmlns:p14="http://schemas.microsoft.com/office/powerpoint/2010/main" val="777763268"/>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2" y="5186205"/>
            <a:ext cx="7768828" cy="741164"/>
          </a:xfrm>
        </p:spPr>
        <p:txBody>
          <a:bodyPr/>
          <a:lstStyle/>
          <a:p>
            <a:r>
              <a:rPr lang="en-US" dirty="0" smtClean="0"/>
              <a:t>Opportunity: Peoples previous responses as properties.</a:t>
            </a:r>
            <a:endParaRPr lang="en-US" dirty="0"/>
          </a:p>
        </p:txBody>
      </p:sp>
    </p:spTree>
    <p:extLst>
      <p:ext uri="{BB962C8B-B14F-4D97-AF65-F5344CB8AC3E}">
        <p14:creationId xmlns:p14="http://schemas.microsoft.com/office/powerpoint/2010/main" val="2106548965"/>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Presentation_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045" y="1978710"/>
            <a:ext cx="3784600" cy="2349500"/>
          </a:xfrm>
          <a:prstGeom prst="rect">
            <a:avLst/>
          </a:prstGeom>
        </p:spPr>
      </p:pic>
      <p:sp>
        <p:nvSpPr>
          <p:cNvPr id="6" name="Title 1"/>
          <p:cNvSpPr>
            <a:spLocks noGrp="1"/>
          </p:cNvSpPr>
          <p:nvPr>
            <p:ph type="title"/>
          </p:nvPr>
        </p:nvSpPr>
        <p:spPr>
          <a:xfrm>
            <a:off x="632892" y="5186205"/>
            <a:ext cx="7768828" cy="741164"/>
          </a:xfrm>
        </p:spPr>
        <p:txBody>
          <a:bodyPr/>
          <a:lstStyle/>
          <a:p>
            <a:r>
              <a:rPr lang="en-US" dirty="0" smtClean="0"/>
              <a:t>Repeated exposure to persuasive messages…. </a:t>
            </a:r>
            <a:endParaRPr lang="en-US" dirty="0"/>
          </a:p>
        </p:txBody>
      </p:sp>
    </p:spTree>
    <p:extLst>
      <p:ext uri="{BB962C8B-B14F-4D97-AF65-F5344CB8AC3E}">
        <p14:creationId xmlns:p14="http://schemas.microsoft.com/office/powerpoint/2010/main" val="1032787584"/>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oS_erro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17" y="591113"/>
            <a:ext cx="8605174" cy="4485585"/>
          </a:xfrm>
          <a:prstGeom prst="rect">
            <a:avLst/>
          </a:prstGeom>
        </p:spPr>
      </p:pic>
      <p:sp>
        <p:nvSpPr>
          <p:cNvPr id="3" name="Title 1"/>
          <p:cNvSpPr>
            <a:spLocks noGrp="1"/>
          </p:cNvSpPr>
          <p:nvPr>
            <p:ph type="title"/>
          </p:nvPr>
        </p:nvSpPr>
        <p:spPr>
          <a:xfrm>
            <a:off x="632892" y="5186205"/>
            <a:ext cx="7768828" cy="741164"/>
          </a:xfrm>
        </p:spPr>
        <p:txBody>
          <a:bodyPr/>
          <a:lstStyle/>
          <a:p>
            <a:r>
              <a:rPr lang="en-US" dirty="0" smtClean="0"/>
              <a:t>Predicting the response to the next message: </a:t>
            </a:r>
            <a:br>
              <a:rPr lang="en-US" dirty="0" smtClean="0"/>
            </a:br>
            <a:r>
              <a:rPr lang="en-US" dirty="0" smtClean="0"/>
              <a:t>Previous response outperforms personality measures</a:t>
            </a:r>
            <a:endParaRPr lang="en-US" dirty="0"/>
          </a:p>
        </p:txBody>
      </p:sp>
    </p:spTree>
    <p:extLst>
      <p:ext uri="{BB962C8B-B14F-4D97-AF65-F5344CB8AC3E}">
        <p14:creationId xmlns:p14="http://schemas.microsoft.com/office/powerpoint/2010/main" val="1970070040"/>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1" y="3568568"/>
            <a:ext cx="8037623" cy="2145520"/>
          </a:xfrm>
        </p:spPr>
        <p:txBody>
          <a:bodyPr/>
          <a:lstStyle/>
          <a:p>
            <a:r>
              <a:rPr lang="en-US" sz="5400" dirty="0" smtClean="0"/>
              <a:t>Challenge 2: </a:t>
            </a:r>
            <a:br>
              <a:rPr lang="en-US" sz="5400" dirty="0" smtClean="0"/>
            </a:br>
            <a:r>
              <a:rPr lang="en-US" sz="5400" dirty="0" smtClean="0"/>
              <a:t>Sequential decisions</a:t>
            </a:r>
            <a:br>
              <a:rPr lang="en-US" sz="5400" dirty="0" smtClean="0"/>
            </a:br>
            <a:r>
              <a:rPr lang="en-US" sz="1400" dirty="0" smtClean="0"/>
              <a:t>We can only learn the model gradually</a:t>
            </a:r>
            <a:endParaRPr lang="en-US" sz="1400" dirty="0"/>
          </a:p>
        </p:txBody>
      </p:sp>
    </p:spTree>
    <p:extLst>
      <p:ext uri="{BB962C8B-B14F-4D97-AF65-F5344CB8AC3E}">
        <p14:creationId xmlns:p14="http://schemas.microsoft.com/office/powerpoint/2010/main" val="2475526619"/>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1241" y="1838720"/>
            <a:ext cx="1320800" cy="369332"/>
          </a:xfrm>
          <a:prstGeom prst="rect">
            <a:avLst/>
          </a:prstGeom>
          <a:noFill/>
        </p:spPr>
        <p:txBody>
          <a:bodyPr wrap="square" rtlCol="0">
            <a:spAutoFit/>
          </a:bodyPr>
          <a:lstStyle/>
          <a:p>
            <a:r>
              <a:rPr lang="en-US" dirty="0" smtClean="0">
                <a:solidFill>
                  <a:schemeClr val="accent1"/>
                </a:solidFill>
              </a:rPr>
              <a:t>Sender</a:t>
            </a:r>
            <a:endParaRPr lang="en-US" dirty="0">
              <a:solidFill>
                <a:schemeClr val="accent1"/>
              </a:solidFill>
            </a:endParaRPr>
          </a:p>
        </p:txBody>
      </p:sp>
      <p:sp>
        <p:nvSpPr>
          <p:cNvPr id="5" name="TextBox 4"/>
          <p:cNvSpPr txBox="1"/>
          <p:nvPr/>
        </p:nvSpPr>
        <p:spPr>
          <a:xfrm>
            <a:off x="5737470" y="1838720"/>
            <a:ext cx="1320800" cy="369332"/>
          </a:xfrm>
          <a:prstGeom prst="rect">
            <a:avLst/>
          </a:prstGeom>
          <a:noFill/>
        </p:spPr>
        <p:txBody>
          <a:bodyPr wrap="square" rtlCol="0">
            <a:spAutoFit/>
          </a:bodyPr>
          <a:lstStyle/>
          <a:p>
            <a:r>
              <a:rPr lang="en-US" dirty="0" smtClean="0">
                <a:solidFill>
                  <a:schemeClr val="accent1"/>
                </a:solidFill>
              </a:rPr>
              <a:t>Receiver</a:t>
            </a:r>
            <a:endParaRPr lang="en-US" dirty="0">
              <a:solidFill>
                <a:schemeClr val="accent1"/>
              </a:solidFill>
            </a:endParaRPr>
          </a:p>
        </p:txBody>
      </p:sp>
      <p:cxnSp>
        <p:nvCxnSpPr>
          <p:cNvPr id="6" name="Straight Arrow Connector 5"/>
          <p:cNvCxnSpPr/>
          <p:nvPr/>
        </p:nvCxnSpPr>
        <p:spPr bwMode="auto">
          <a:xfrm>
            <a:off x="3217706" y="2043289"/>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7" name="TextBox 6"/>
          <p:cNvSpPr txBox="1"/>
          <p:nvPr/>
        </p:nvSpPr>
        <p:spPr>
          <a:xfrm>
            <a:off x="3774392" y="1677992"/>
            <a:ext cx="1826625" cy="369332"/>
          </a:xfrm>
          <a:prstGeom prst="rect">
            <a:avLst/>
          </a:prstGeom>
          <a:noFill/>
        </p:spPr>
        <p:txBody>
          <a:bodyPr wrap="square" rtlCol="0">
            <a:spAutoFit/>
          </a:bodyPr>
          <a:lstStyle/>
          <a:p>
            <a:r>
              <a:rPr lang="en-US" dirty="0" smtClean="0">
                <a:solidFill>
                  <a:srgbClr val="BE311A"/>
                </a:solidFill>
              </a:rPr>
              <a:t>Message A</a:t>
            </a:r>
            <a:endParaRPr lang="en-US" dirty="0">
              <a:solidFill>
                <a:srgbClr val="BE311A"/>
              </a:solidFill>
            </a:endParaRPr>
          </a:p>
        </p:txBody>
      </p:sp>
      <p:sp>
        <p:nvSpPr>
          <p:cNvPr id="8" name="TextBox 7"/>
          <p:cNvSpPr txBox="1"/>
          <p:nvPr/>
        </p:nvSpPr>
        <p:spPr>
          <a:xfrm>
            <a:off x="2141241" y="3055818"/>
            <a:ext cx="1320800" cy="369332"/>
          </a:xfrm>
          <a:prstGeom prst="rect">
            <a:avLst/>
          </a:prstGeom>
          <a:noFill/>
        </p:spPr>
        <p:txBody>
          <a:bodyPr wrap="square" rtlCol="0">
            <a:spAutoFit/>
          </a:bodyPr>
          <a:lstStyle/>
          <a:p>
            <a:r>
              <a:rPr lang="en-US" dirty="0" smtClean="0">
                <a:solidFill>
                  <a:schemeClr val="accent1"/>
                </a:solidFill>
              </a:rPr>
              <a:t>Sender</a:t>
            </a:r>
            <a:endParaRPr lang="en-US" dirty="0">
              <a:solidFill>
                <a:schemeClr val="accent1"/>
              </a:solidFill>
            </a:endParaRPr>
          </a:p>
        </p:txBody>
      </p:sp>
      <p:sp>
        <p:nvSpPr>
          <p:cNvPr id="9" name="TextBox 8"/>
          <p:cNvSpPr txBox="1"/>
          <p:nvPr/>
        </p:nvSpPr>
        <p:spPr>
          <a:xfrm>
            <a:off x="5737470" y="3055818"/>
            <a:ext cx="1320800" cy="369332"/>
          </a:xfrm>
          <a:prstGeom prst="rect">
            <a:avLst/>
          </a:prstGeom>
          <a:noFill/>
        </p:spPr>
        <p:txBody>
          <a:bodyPr wrap="square" rtlCol="0">
            <a:spAutoFit/>
          </a:bodyPr>
          <a:lstStyle/>
          <a:p>
            <a:r>
              <a:rPr lang="en-US" dirty="0" smtClean="0">
                <a:solidFill>
                  <a:schemeClr val="accent1"/>
                </a:solidFill>
              </a:rPr>
              <a:t>Receiver</a:t>
            </a:r>
            <a:endParaRPr lang="en-US" dirty="0">
              <a:solidFill>
                <a:schemeClr val="accent1"/>
              </a:solidFill>
            </a:endParaRPr>
          </a:p>
        </p:txBody>
      </p:sp>
      <p:cxnSp>
        <p:nvCxnSpPr>
          <p:cNvPr id="10" name="Straight Arrow Connector 9"/>
          <p:cNvCxnSpPr/>
          <p:nvPr/>
        </p:nvCxnSpPr>
        <p:spPr bwMode="auto">
          <a:xfrm>
            <a:off x="3217706" y="3260387"/>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11" name="TextBox 10"/>
          <p:cNvSpPr txBox="1"/>
          <p:nvPr/>
        </p:nvSpPr>
        <p:spPr>
          <a:xfrm>
            <a:off x="3774392" y="2895090"/>
            <a:ext cx="1826625" cy="369332"/>
          </a:xfrm>
          <a:prstGeom prst="rect">
            <a:avLst/>
          </a:prstGeom>
          <a:noFill/>
        </p:spPr>
        <p:txBody>
          <a:bodyPr wrap="square" rtlCol="0">
            <a:spAutoFit/>
          </a:bodyPr>
          <a:lstStyle/>
          <a:p>
            <a:r>
              <a:rPr lang="en-US" dirty="0" smtClean="0">
                <a:solidFill>
                  <a:srgbClr val="BE311A"/>
                </a:solidFill>
              </a:rPr>
              <a:t>Message B</a:t>
            </a:r>
            <a:endParaRPr lang="en-US" dirty="0">
              <a:solidFill>
                <a:srgbClr val="BE311A"/>
              </a:solidFill>
            </a:endParaRPr>
          </a:p>
        </p:txBody>
      </p:sp>
      <p:sp>
        <p:nvSpPr>
          <p:cNvPr id="12" name="TextBox 11"/>
          <p:cNvSpPr txBox="1"/>
          <p:nvPr/>
        </p:nvSpPr>
        <p:spPr>
          <a:xfrm>
            <a:off x="330776" y="1838720"/>
            <a:ext cx="1320800" cy="369332"/>
          </a:xfrm>
          <a:prstGeom prst="rect">
            <a:avLst/>
          </a:prstGeom>
          <a:noFill/>
        </p:spPr>
        <p:txBody>
          <a:bodyPr wrap="square" rtlCol="0">
            <a:spAutoFit/>
          </a:bodyPr>
          <a:lstStyle/>
          <a:p>
            <a:r>
              <a:rPr lang="en-US" dirty="0" smtClean="0">
                <a:solidFill>
                  <a:schemeClr val="accent1"/>
                </a:solidFill>
              </a:rPr>
              <a:t>t=1</a:t>
            </a:r>
            <a:endParaRPr lang="en-US" dirty="0">
              <a:solidFill>
                <a:schemeClr val="accent1"/>
              </a:solidFill>
            </a:endParaRPr>
          </a:p>
        </p:txBody>
      </p:sp>
      <p:sp>
        <p:nvSpPr>
          <p:cNvPr id="13" name="TextBox 12"/>
          <p:cNvSpPr txBox="1"/>
          <p:nvPr/>
        </p:nvSpPr>
        <p:spPr>
          <a:xfrm>
            <a:off x="330776" y="3055818"/>
            <a:ext cx="1320800" cy="369332"/>
          </a:xfrm>
          <a:prstGeom prst="rect">
            <a:avLst/>
          </a:prstGeom>
          <a:noFill/>
        </p:spPr>
        <p:txBody>
          <a:bodyPr wrap="square" rtlCol="0">
            <a:spAutoFit/>
          </a:bodyPr>
          <a:lstStyle/>
          <a:p>
            <a:r>
              <a:rPr lang="en-US" dirty="0" smtClean="0">
                <a:solidFill>
                  <a:schemeClr val="accent1"/>
                </a:solidFill>
              </a:rPr>
              <a:t>t=2</a:t>
            </a:r>
            <a:endParaRPr lang="en-US" dirty="0">
              <a:solidFill>
                <a:schemeClr val="accent1"/>
              </a:solidFill>
            </a:endParaRPr>
          </a:p>
        </p:txBody>
      </p:sp>
      <p:sp>
        <p:nvSpPr>
          <p:cNvPr id="14" name="TextBox 13"/>
          <p:cNvSpPr txBox="1"/>
          <p:nvPr/>
        </p:nvSpPr>
        <p:spPr>
          <a:xfrm>
            <a:off x="2141241" y="4220232"/>
            <a:ext cx="1320800" cy="369332"/>
          </a:xfrm>
          <a:prstGeom prst="rect">
            <a:avLst/>
          </a:prstGeom>
          <a:noFill/>
        </p:spPr>
        <p:txBody>
          <a:bodyPr wrap="square" rtlCol="0">
            <a:spAutoFit/>
          </a:bodyPr>
          <a:lstStyle/>
          <a:p>
            <a:r>
              <a:rPr lang="en-US" dirty="0" smtClean="0">
                <a:solidFill>
                  <a:schemeClr val="accent1"/>
                </a:solidFill>
              </a:rPr>
              <a:t>Sender</a:t>
            </a:r>
            <a:endParaRPr lang="en-US" dirty="0">
              <a:solidFill>
                <a:schemeClr val="accent1"/>
              </a:solidFill>
            </a:endParaRPr>
          </a:p>
        </p:txBody>
      </p:sp>
      <p:sp>
        <p:nvSpPr>
          <p:cNvPr id="15" name="TextBox 14"/>
          <p:cNvSpPr txBox="1"/>
          <p:nvPr/>
        </p:nvSpPr>
        <p:spPr>
          <a:xfrm>
            <a:off x="5737470" y="4220232"/>
            <a:ext cx="1320800" cy="369332"/>
          </a:xfrm>
          <a:prstGeom prst="rect">
            <a:avLst/>
          </a:prstGeom>
          <a:noFill/>
        </p:spPr>
        <p:txBody>
          <a:bodyPr wrap="square" rtlCol="0">
            <a:spAutoFit/>
          </a:bodyPr>
          <a:lstStyle/>
          <a:p>
            <a:r>
              <a:rPr lang="en-US" dirty="0" smtClean="0">
                <a:solidFill>
                  <a:schemeClr val="accent1"/>
                </a:solidFill>
              </a:rPr>
              <a:t>Receiver</a:t>
            </a:r>
            <a:endParaRPr lang="en-US" dirty="0">
              <a:solidFill>
                <a:schemeClr val="accent1"/>
              </a:solidFill>
            </a:endParaRPr>
          </a:p>
        </p:txBody>
      </p:sp>
      <p:cxnSp>
        <p:nvCxnSpPr>
          <p:cNvPr id="16" name="Straight Arrow Connector 15"/>
          <p:cNvCxnSpPr/>
          <p:nvPr/>
        </p:nvCxnSpPr>
        <p:spPr bwMode="auto">
          <a:xfrm>
            <a:off x="3217706" y="4424801"/>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17" name="TextBox 16"/>
          <p:cNvSpPr txBox="1"/>
          <p:nvPr/>
        </p:nvSpPr>
        <p:spPr>
          <a:xfrm>
            <a:off x="3774392" y="4059504"/>
            <a:ext cx="1826625" cy="369332"/>
          </a:xfrm>
          <a:prstGeom prst="rect">
            <a:avLst/>
          </a:prstGeom>
          <a:noFill/>
        </p:spPr>
        <p:txBody>
          <a:bodyPr wrap="square" rtlCol="0">
            <a:spAutoFit/>
          </a:bodyPr>
          <a:lstStyle/>
          <a:p>
            <a:r>
              <a:rPr lang="en-US" dirty="0" smtClean="0">
                <a:solidFill>
                  <a:srgbClr val="BE311A"/>
                </a:solidFill>
              </a:rPr>
              <a:t>Message B</a:t>
            </a:r>
            <a:endParaRPr lang="en-US" dirty="0">
              <a:solidFill>
                <a:srgbClr val="BE311A"/>
              </a:solidFill>
            </a:endParaRPr>
          </a:p>
        </p:txBody>
      </p:sp>
      <p:sp>
        <p:nvSpPr>
          <p:cNvPr id="18" name="TextBox 17"/>
          <p:cNvSpPr txBox="1"/>
          <p:nvPr/>
        </p:nvSpPr>
        <p:spPr>
          <a:xfrm>
            <a:off x="330776" y="4220232"/>
            <a:ext cx="1320800" cy="369332"/>
          </a:xfrm>
          <a:prstGeom prst="rect">
            <a:avLst/>
          </a:prstGeom>
          <a:noFill/>
        </p:spPr>
        <p:txBody>
          <a:bodyPr wrap="square" rtlCol="0">
            <a:spAutoFit/>
          </a:bodyPr>
          <a:lstStyle/>
          <a:p>
            <a:r>
              <a:rPr lang="en-US" dirty="0">
                <a:solidFill>
                  <a:schemeClr val="accent1"/>
                </a:solidFill>
              </a:rPr>
              <a:t>t</a:t>
            </a:r>
            <a:r>
              <a:rPr lang="en-US" dirty="0" smtClean="0">
                <a:solidFill>
                  <a:schemeClr val="accent1"/>
                </a:solidFill>
              </a:rPr>
              <a:t>=3</a:t>
            </a:r>
            <a:endParaRPr lang="en-US" dirty="0">
              <a:solidFill>
                <a:schemeClr val="accent1"/>
              </a:solidFill>
            </a:endParaRPr>
          </a:p>
        </p:txBody>
      </p:sp>
      <p:cxnSp>
        <p:nvCxnSpPr>
          <p:cNvPr id="19" name="Straight Arrow Connector 18"/>
          <p:cNvCxnSpPr/>
          <p:nvPr/>
        </p:nvCxnSpPr>
        <p:spPr bwMode="auto">
          <a:xfrm flipH="1">
            <a:off x="3951389" y="2223035"/>
            <a:ext cx="2138504"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cxnSp>
        <p:nvCxnSpPr>
          <p:cNvPr id="20" name="Straight Arrow Connector 19"/>
          <p:cNvCxnSpPr/>
          <p:nvPr/>
        </p:nvCxnSpPr>
        <p:spPr bwMode="auto">
          <a:xfrm flipH="1">
            <a:off x="3951389" y="3427464"/>
            <a:ext cx="2138504"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cxnSp>
        <p:nvCxnSpPr>
          <p:cNvPr id="21" name="Straight Arrow Connector 20"/>
          <p:cNvCxnSpPr/>
          <p:nvPr/>
        </p:nvCxnSpPr>
        <p:spPr bwMode="auto">
          <a:xfrm flipH="1">
            <a:off x="3951389" y="4590504"/>
            <a:ext cx="2138504"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22" name="TextBox 21"/>
          <p:cNvSpPr txBox="1"/>
          <p:nvPr/>
        </p:nvSpPr>
        <p:spPr>
          <a:xfrm>
            <a:off x="4280217" y="2221038"/>
            <a:ext cx="312630" cy="369332"/>
          </a:xfrm>
          <a:prstGeom prst="rect">
            <a:avLst/>
          </a:prstGeom>
          <a:noFill/>
        </p:spPr>
        <p:txBody>
          <a:bodyPr wrap="square" rtlCol="0">
            <a:spAutoFit/>
          </a:bodyPr>
          <a:lstStyle/>
          <a:p>
            <a:r>
              <a:rPr lang="en-US" dirty="0" smtClean="0">
                <a:solidFill>
                  <a:schemeClr val="accent1"/>
                </a:solidFill>
              </a:rPr>
              <a:t>0</a:t>
            </a:r>
            <a:endParaRPr lang="en-US" dirty="0">
              <a:solidFill>
                <a:schemeClr val="accent1"/>
              </a:solidFill>
            </a:endParaRPr>
          </a:p>
        </p:txBody>
      </p:sp>
      <p:sp>
        <p:nvSpPr>
          <p:cNvPr id="23" name="TextBox 22"/>
          <p:cNvSpPr txBox="1"/>
          <p:nvPr/>
        </p:nvSpPr>
        <p:spPr>
          <a:xfrm>
            <a:off x="4280217" y="3463593"/>
            <a:ext cx="312630" cy="369332"/>
          </a:xfrm>
          <a:prstGeom prst="rect">
            <a:avLst/>
          </a:prstGeom>
          <a:noFill/>
        </p:spPr>
        <p:txBody>
          <a:bodyPr wrap="square" rtlCol="0">
            <a:spAutoFit/>
          </a:bodyPr>
          <a:lstStyle/>
          <a:p>
            <a:r>
              <a:rPr lang="en-US" dirty="0">
                <a:solidFill>
                  <a:schemeClr val="accent1"/>
                </a:solidFill>
              </a:rPr>
              <a:t>1</a:t>
            </a:r>
          </a:p>
        </p:txBody>
      </p:sp>
      <p:sp>
        <p:nvSpPr>
          <p:cNvPr id="24" name="TextBox 23"/>
          <p:cNvSpPr txBox="1"/>
          <p:nvPr/>
        </p:nvSpPr>
        <p:spPr>
          <a:xfrm>
            <a:off x="4280217" y="4590504"/>
            <a:ext cx="312630" cy="369332"/>
          </a:xfrm>
          <a:prstGeom prst="rect">
            <a:avLst/>
          </a:prstGeom>
          <a:noFill/>
        </p:spPr>
        <p:txBody>
          <a:bodyPr wrap="square" rtlCol="0">
            <a:spAutoFit/>
          </a:bodyPr>
          <a:lstStyle/>
          <a:p>
            <a:r>
              <a:rPr lang="en-US" dirty="0" smtClean="0">
                <a:solidFill>
                  <a:schemeClr val="accent1"/>
                </a:solidFill>
              </a:rPr>
              <a:t>0</a:t>
            </a:r>
            <a:endParaRPr lang="en-US" dirty="0">
              <a:solidFill>
                <a:schemeClr val="accent1"/>
              </a:solidFill>
            </a:endParaRPr>
          </a:p>
        </p:txBody>
      </p:sp>
      <p:sp>
        <p:nvSpPr>
          <p:cNvPr id="25" name="TextBox 24"/>
          <p:cNvSpPr txBox="1"/>
          <p:nvPr/>
        </p:nvSpPr>
        <p:spPr>
          <a:xfrm>
            <a:off x="330776" y="5201353"/>
            <a:ext cx="1320800" cy="369332"/>
          </a:xfrm>
          <a:prstGeom prst="rect">
            <a:avLst/>
          </a:prstGeom>
          <a:noFill/>
        </p:spPr>
        <p:txBody>
          <a:bodyPr wrap="square" rtlCol="0">
            <a:spAutoFit/>
          </a:bodyPr>
          <a:lstStyle/>
          <a:p>
            <a:r>
              <a:rPr lang="en-US" dirty="0" smtClean="0">
                <a:solidFill>
                  <a:schemeClr val="accent1"/>
                </a:solidFill>
              </a:rPr>
              <a:t>t=4</a:t>
            </a:r>
            <a:endParaRPr lang="en-US" dirty="0">
              <a:solidFill>
                <a:schemeClr val="accent1"/>
              </a:solidFill>
            </a:endParaRPr>
          </a:p>
        </p:txBody>
      </p:sp>
      <p:sp>
        <p:nvSpPr>
          <p:cNvPr id="26" name="TextBox 25"/>
          <p:cNvSpPr txBox="1"/>
          <p:nvPr/>
        </p:nvSpPr>
        <p:spPr>
          <a:xfrm>
            <a:off x="2141241" y="5169087"/>
            <a:ext cx="1320800" cy="369332"/>
          </a:xfrm>
          <a:prstGeom prst="rect">
            <a:avLst/>
          </a:prstGeom>
          <a:noFill/>
        </p:spPr>
        <p:txBody>
          <a:bodyPr wrap="square" rtlCol="0">
            <a:spAutoFit/>
          </a:bodyPr>
          <a:lstStyle/>
          <a:p>
            <a:r>
              <a:rPr lang="en-U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948274794"/>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2" y="4681141"/>
            <a:ext cx="7768828" cy="741164"/>
          </a:xfrm>
        </p:spPr>
        <p:txBody>
          <a:bodyPr/>
          <a:lstStyle/>
          <a:p>
            <a:r>
              <a:rPr lang="en-US" sz="5400" dirty="0" smtClean="0"/>
              <a:t>Customization</a:t>
            </a:r>
            <a:br>
              <a:rPr lang="en-US" sz="5400" dirty="0" smtClean="0"/>
            </a:br>
            <a:r>
              <a:rPr lang="en-US" sz="1400" dirty="0" smtClean="0"/>
              <a:t>Personalization, Tailoring, …</a:t>
            </a:r>
            <a:endParaRPr lang="en-US" sz="1400" dirty="0"/>
          </a:p>
        </p:txBody>
      </p:sp>
    </p:spTree>
    <p:extLst>
      <p:ext uri="{BB962C8B-B14F-4D97-AF65-F5344CB8AC3E}">
        <p14:creationId xmlns:p14="http://schemas.microsoft.com/office/powerpoint/2010/main" val="1362809966"/>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2" y="5186205"/>
            <a:ext cx="7768828" cy="741164"/>
          </a:xfrm>
        </p:spPr>
        <p:txBody>
          <a:bodyPr/>
          <a:lstStyle/>
          <a:p>
            <a:r>
              <a:rPr lang="en-US" dirty="0" smtClean="0"/>
              <a:t>Exploration vs. Exploitation:</a:t>
            </a:r>
            <a:br>
              <a:rPr lang="en-US" dirty="0" smtClean="0"/>
            </a:br>
            <a:r>
              <a:rPr lang="en-US" dirty="0" smtClean="0"/>
              <a:t>Learn new knowledge, or use what we know.</a:t>
            </a:r>
            <a:endParaRPr lang="en-US" dirty="0"/>
          </a:p>
        </p:txBody>
      </p:sp>
    </p:spTree>
    <p:extLst>
      <p:ext uri="{BB962C8B-B14F-4D97-AF65-F5344CB8AC3E}">
        <p14:creationId xmlns:p14="http://schemas.microsoft.com/office/powerpoint/2010/main" val="2503549360"/>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29197" y="525211"/>
            <a:ext cx="6855822" cy="2157128"/>
          </a:xfrm>
          <a:prstGeom prst="rect">
            <a:avLst/>
          </a:prstGeom>
        </p:spPr>
      </p:pic>
      <p:pic>
        <p:nvPicPr>
          <p:cNvPr id="2" name="Picture 1" descr="Screen Shot 2015-09-29 at 17.15.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5" y="2795575"/>
            <a:ext cx="7296598" cy="2965922"/>
          </a:xfrm>
          <a:prstGeom prst="rect">
            <a:avLst/>
          </a:prstGeom>
        </p:spPr>
      </p:pic>
    </p:spTree>
    <p:extLst>
      <p:ext uri="{BB962C8B-B14F-4D97-AF65-F5344CB8AC3E}">
        <p14:creationId xmlns:p14="http://schemas.microsoft.com/office/powerpoint/2010/main" val="2582977208"/>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1" y="3568568"/>
            <a:ext cx="8738271" cy="1853737"/>
          </a:xfrm>
        </p:spPr>
        <p:txBody>
          <a:bodyPr/>
          <a:lstStyle/>
          <a:p>
            <a:r>
              <a:rPr lang="en-US" sz="4800" dirty="0" smtClean="0"/>
              <a:t>Challenge 3: </a:t>
            </a:r>
            <a:br>
              <a:rPr lang="en-US" sz="4800" dirty="0" smtClean="0"/>
            </a:br>
            <a:r>
              <a:rPr lang="en-US" sz="4800" dirty="0" smtClean="0"/>
              <a:t>Large-scale customization</a:t>
            </a:r>
            <a:r>
              <a:rPr lang="en-US" sz="5400" dirty="0" smtClean="0"/>
              <a:t/>
            </a:r>
            <a:br>
              <a:rPr lang="en-US" sz="5400" dirty="0" smtClean="0"/>
            </a:br>
            <a:r>
              <a:rPr lang="en-US" sz="1400" dirty="0" smtClean="0"/>
              <a:t>How do we customizes for millions of people at the same time?</a:t>
            </a:r>
            <a:endParaRPr lang="en-US" sz="1400" dirty="0"/>
          </a:p>
        </p:txBody>
      </p:sp>
    </p:spTree>
    <p:extLst>
      <p:ext uri="{BB962C8B-B14F-4D97-AF65-F5344CB8AC3E}">
        <p14:creationId xmlns:p14="http://schemas.microsoft.com/office/powerpoint/2010/main" val="2136694218"/>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ticle_591163479_878a2776b1_o.jpg"/>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1"/>
            <a:ext cx="9144000" cy="5950649"/>
          </a:xfrm>
          <a:prstGeom prst="rect">
            <a:avLst/>
          </a:prstGeom>
        </p:spPr>
      </p:pic>
      <p:sp>
        <p:nvSpPr>
          <p:cNvPr id="2" name="Title 1"/>
          <p:cNvSpPr>
            <a:spLocks noGrp="1"/>
          </p:cNvSpPr>
          <p:nvPr>
            <p:ph type="title"/>
          </p:nvPr>
        </p:nvSpPr>
        <p:spPr>
          <a:xfrm>
            <a:off x="632892" y="5186205"/>
            <a:ext cx="5153069" cy="381009"/>
          </a:xfrm>
          <a:solidFill>
            <a:schemeClr val="tx1"/>
          </a:solidFill>
        </p:spPr>
        <p:txBody>
          <a:bodyPr/>
          <a:lstStyle/>
          <a:p>
            <a:r>
              <a:rPr lang="en-US" dirty="0"/>
              <a:t>Interacting with millions of </a:t>
            </a:r>
            <a:r>
              <a:rPr lang="en-US" dirty="0" smtClean="0"/>
              <a:t>receivers….</a:t>
            </a:r>
            <a:endParaRPr lang="en-US" dirty="0"/>
          </a:p>
        </p:txBody>
      </p:sp>
    </p:spTree>
    <p:extLst>
      <p:ext uri="{BB962C8B-B14F-4D97-AF65-F5344CB8AC3E}">
        <p14:creationId xmlns:p14="http://schemas.microsoft.com/office/powerpoint/2010/main" val="1981282280"/>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2" y="5186205"/>
            <a:ext cx="7768828" cy="741164"/>
          </a:xfrm>
        </p:spPr>
        <p:txBody>
          <a:bodyPr/>
          <a:lstStyle/>
          <a:p>
            <a:r>
              <a:rPr lang="en-US" dirty="0" smtClean="0"/>
              <a:t>Possible solution: Streaming analysis</a:t>
            </a:r>
            <a:endParaRPr lang="en-US" dirty="0"/>
          </a:p>
        </p:txBody>
      </p:sp>
    </p:spTree>
    <p:extLst>
      <p:ext uri="{BB962C8B-B14F-4D97-AF65-F5344CB8AC3E}">
        <p14:creationId xmlns:p14="http://schemas.microsoft.com/office/powerpoint/2010/main" val="3411622005"/>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558800"/>
            <a:ext cx="9144000" cy="5722776"/>
          </a:xfrm>
          <a:prstGeom prst="rect">
            <a:avLst/>
          </a:prstGeom>
        </p:spPr>
      </p:pic>
    </p:spTree>
    <p:extLst>
      <p:ext uri="{BB962C8B-B14F-4D97-AF65-F5344CB8AC3E}">
        <p14:creationId xmlns:p14="http://schemas.microsoft.com/office/powerpoint/2010/main" val="3557725005"/>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1" y="3568568"/>
            <a:ext cx="8738271" cy="1853737"/>
          </a:xfrm>
        </p:spPr>
        <p:txBody>
          <a:bodyPr/>
          <a:lstStyle/>
          <a:p>
            <a:r>
              <a:rPr lang="en-US" sz="4800" dirty="0" smtClean="0"/>
              <a:t>Challenge 4: </a:t>
            </a:r>
            <a:br>
              <a:rPr lang="en-US" sz="4800" dirty="0" smtClean="0"/>
            </a:br>
            <a:r>
              <a:rPr lang="en-US" sz="4800" dirty="0" smtClean="0"/>
              <a:t>Ethics &amp; Privacy</a:t>
            </a:r>
            <a:br>
              <a:rPr lang="en-US" sz="4800" dirty="0" smtClean="0"/>
            </a:br>
            <a:r>
              <a:rPr lang="en-US" sz="1400" dirty="0" smtClean="0"/>
              <a:t>How much customization do we really want?</a:t>
            </a:r>
            <a:endParaRPr lang="en-US" sz="1400" dirty="0"/>
          </a:p>
        </p:txBody>
      </p:sp>
    </p:spTree>
    <p:extLst>
      <p:ext uri="{BB962C8B-B14F-4D97-AF65-F5344CB8AC3E}">
        <p14:creationId xmlns:p14="http://schemas.microsoft.com/office/powerpoint/2010/main" val="3994639095"/>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g_minority_report_billboards_vid.jpg"/>
          <p:cNvPicPr>
            <a:picLocks noGrp="1" noChangeAspect="1"/>
          </p:cNvPicPr>
          <p:nvPr>
            <p:ph idx="1"/>
          </p:nvPr>
        </p:nvPicPr>
        <p:blipFill>
          <a:blip r:embed="rId2">
            <a:extLst>
              <a:ext uri="{28A0092B-C50C-407E-A947-70E740481C1C}">
                <a14:useLocalDpi xmlns:a14="http://schemas.microsoft.com/office/drawing/2010/main" val="0"/>
              </a:ext>
            </a:extLst>
          </a:blip>
          <a:srcRect t="13981" b="13981"/>
          <a:stretch>
            <a:fillRect/>
          </a:stretch>
        </p:blipFill>
        <p:spPr>
          <a:xfrm>
            <a:off x="-1820545" y="0"/>
            <a:ext cx="10964545" cy="5960697"/>
          </a:xfrm>
        </p:spPr>
      </p:pic>
    </p:spTree>
    <p:extLst>
      <p:ext uri="{BB962C8B-B14F-4D97-AF65-F5344CB8AC3E}">
        <p14:creationId xmlns:p14="http://schemas.microsoft.com/office/powerpoint/2010/main" val="1794382088"/>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2" y="5186205"/>
            <a:ext cx="7768828" cy="741164"/>
          </a:xfrm>
        </p:spPr>
        <p:txBody>
          <a:bodyPr/>
          <a:lstStyle/>
          <a:p>
            <a:r>
              <a:rPr lang="en-US" dirty="0" smtClean="0"/>
              <a:t>Possible solution: Privacy by design</a:t>
            </a:r>
            <a:endParaRPr lang="en-US" dirty="0"/>
          </a:p>
        </p:txBody>
      </p:sp>
    </p:spTree>
    <p:extLst>
      <p:ext uri="{BB962C8B-B14F-4D97-AF65-F5344CB8AC3E}">
        <p14:creationId xmlns:p14="http://schemas.microsoft.com/office/powerpoint/2010/main" val="2138292109"/>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smtClean="0"/>
              <a:t>Need for structure</a:t>
            </a:r>
          </a:p>
          <a:p>
            <a:endParaRPr lang="en-US" dirty="0"/>
          </a:p>
          <a:p>
            <a:r>
              <a:rPr lang="en-US" dirty="0" smtClean="0"/>
              <a:t>Challenge 1: Feature selection</a:t>
            </a:r>
          </a:p>
          <a:p>
            <a:r>
              <a:rPr lang="en-US" dirty="0" smtClean="0"/>
              <a:t>Challenge 2: Sequential interaction</a:t>
            </a:r>
          </a:p>
          <a:p>
            <a:r>
              <a:rPr lang="en-US" dirty="0" smtClean="0"/>
              <a:t>Challenge 3: (Extremely) large scale</a:t>
            </a:r>
          </a:p>
          <a:p>
            <a:r>
              <a:rPr lang="en-US" dirty="0" smtClean="0"/>
              <a:t>Challenge 4: Ethics &amp; Privacy</a:t>
            </a:r>
          </a:p>
          <a:p>
            <a:endParaRPr lang="en-US" dirty="0"/>
          </a:p>
          <a:p>
            <a:r>
              <a:rPr lang="en-US" dirty="0" smtClean="0"/>
              <a:t>Huge potential!</a:t>
            </a:r>
          </a:p>
          <a:p>
            <a:endParaRPr lang="en-US" dirty="0"/>
          </a:p>
        </p:txBody>
      </p:sp>
    </p:spTree>
    <p:extLst>
      <p:ext uri="{BB962C8B-B14F-4D97-AF65-F5344CB8AC3E}">
        <p14:creationId xmlns:p14="http://schemas.microsoft.com/office/powerpoint/2010/main" val="776037223"/>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1151" y="3613173"/>
            <a:ext cx="1320800" cy="369332"/>
          </a:xfrm>
          <a:prstGeom prst="rect">
            <a:avLst/>
          </a:prstGeom>
          <a:noFill/>
        </p:spPr>
        <p:txBody>
          <a:bodyPr wrap="square" rtlCol="0">
            <a:spAutoFit/>
          </a:bodyPr>
          <a:lstStyle/>
          <a:p>
            <a:r>
              <a:rPr lang="en-US" dirty="0" smtClean="0">
                <a:solidFill>
                  <a:schemeClr val="accent1"/>
                </a:solidFill>
              </a:rPr>
              <a:t>Sender</a:t>
            </a:r>
            <a:endParaRPr lang="en-US" dirty="0">
              <a:solidFill>
                <a:schemeClr val="accent1"/>
              </a:solidFill>
            </a:endParaRPr>
          </a:p>
        </p:txBody>
      </p:sp>
      <p:sp>
        <p:nvSpPr>
          <p:cNvPr id="6" name="TextBox 5"/>
          <p:cNvSpPr txBox="1"/>
          <p:nvPr/>
        </p:nvSpPr>
        <p:spPr>
          <a:xfrm>
            <a:off x="4467380" y="3613173"/>
            <a:ext cx="1320800" cy="369332"/>
          </a:xfrm>
          <a:prstGeom prst="rect">
            <a:avLst/>
          </a:prstGeom>
          <a:noFill/>
        </p:spPr>
        <p:txBody>
          <a:bodyPr wrap="square" rtlCol="0">
            <a:spAutoFit/>
          </a:bodyPr>
          <a:lstStyle/>
          <a:p>
            <a:r>
              <a:rPr lang="en-US" dirty="0" smtClean="0">
                <a:solidFill>
                  <a:schemeClr val="accent1"/>
                </a:solidFill>
              </a:rPr>
              <a:t>Receiver</a:t>
            </a:r>
            <a:endParaRPr lang="en-US" dirty="0">
              <a:solidFill>
                <a:schemeClr val="accent1"/>
              </a:solidFill>
            </a:endParaRPr>
          </a:p>
        </p:txBody>
      </p:sp>
      <p:cxnSp>
        <p:nvCxnSpPr>
          <p:cNvPr id="7" name="Straight Arrow Connector 6"/>
          <p:cNvCxnSpPr/>
          <p:nvPr/>
        </p:nvCxnSpPr>
        <p:spPr bwMode="auto">
          <a:xfrm>
            <a:off x="1947616" y="3817742"/>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8" name="TextBox 7"/>
          <p:cNvSpPr txBox="1"/>
          <p:nvPr/>
        </p:nvSpPr>
        <p:spPr>
          <a:xfrm>
            <a:off x="2504302" y="3452445"/>
            <a:ext cx="1252543" cy="369332"/>
          </a:xfrm>
          <a:prstGeom prst="rect">
            <a:avLst/>
          </a:prstGeom>
          <a:noFill/>
        </p:spPr>
        <p:txBody>
          <a:bodyPr wrap="square" rtlCol="0">
            <a:spAutoFit/>
          </a:bodyPr>
          <a:lstStyle/>
          <a:p>
            <a:r>
              <a:rPr lang="en-US" dirty="0" smtClean="0">
                <a:solidFill>
                  <a:srgbClr val="BE311A"/>
                </a:solidFill>
              </a:rPr>
              <a:t>Message</a:t>
            </a:r>
            <a:endParaRPr lang="en-US" dirty="0">
              <a:solidFill>
                <a:srgbClr val="BE311A"/>
              </a:solidFill>
            </a:endParaRPr>
          </a:p>
        </p:txBody>
      </p:sp>
    </p:spTree>
    <p:extLst>
      <p:ext uri="{BB962C8B-B14F-4D97-AF65-F5344CB8AC3E}">
        <p14:creationId xmlns:p14="http://schemas.microsoft.com/office/powerpoint/2010/main" val="1823184098"/>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Enjoy the afternoon!</a:t>
            </a:r>
            <a:endParaRPr lang="en-US" dirty="0"/>
          </a:p>
        </p:txBody>
      </p:sp>
    </p:spTree>
    <p:extLst>
      <p:ext uri="{BB962C8B-B14F-4D97-AF65-F5344CB8AC3E}">
        <p14:creationId xmlns:p14="http://schemas.microsoft.com/office/powerpoint/2010/main" val="2999974105"/>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1151" y="3452445"/>
            <a:ext cx="4917029" cy="1308682"/>
            <a:chOff x="871151" y="3452445"/>
            <a:chExt cx="4917029" cy="1308682"/>
          </a:xfrm>
        </p:grpSpPr>
        <p:sp>
          <p:nvSpPr>
            <p:cNvPr id="5" name="TextBox 4"/>
            <p:cNvSpPr txBox="1"/>
            <p:nvPr/>
          </p:nvSpPr>
          <p:spPr>
            <a:xfrm>
              <a:off x="871151" y="3987673"/>
              <a:ext cx="1320800" cy="369332"/>
            </a:xfrm>
            <a:prstGeom prst="rect">
              <a:avLst/>
            </a:prstGeom>
            <a:noFill/>
          </p:spPr>
          <p:txBody>
            <a:bodyPr wrap="square" rtlCol="0">
              <a:spAutoFit/>
            </a:bodyPr>
            <a:lstStyle/>
            <a:p>
              <a:r>
                <a:rPr lang="en-US" dirty="0" smtClean="0">
                  <a:solidFill>
                    <a:schemeClr val="accent1"/>
                  </a:solidFill>
                </a:rPr>
                <a:t>Sender</a:t>
              </a:r>
              <a:endParaRPr lang="en-US" dirty="0">
                <a:solidFill>
                  <a:schemeClr val="accent1"/>
                </a:solidFill>
              </a:endParaRPr>
            </a:p>
          </p:txBody>
        </p:sp>
        <p:sp>
          <p:nvSpPr>
            <p:cNvPr id="6" name="TextBox 5"/>
            <p:cNvSpPr txBox="1"/>
            <p:nvPr/>
          </p:nvSpPr>
          <p:spPr>
            <a:xfrm>
              <a:off x="4467380" y="3613173"/>
              <a:ext cx="1320800" cy="369332"/>
            </a:xfrm>
            <a:prstGeom prst="rect">
              <a:avLst/>
            </a:prstGeom>
            <a:noFill/>
          </p:spPr>
          <p:txBody>
            <a:bodyPr wrap="square" rtlCol="0">
              <a:spAutoFit/>
            </a:bodyPr>
            <a:lstStyle/>
            <a:p>
              <a:r>
                <a:rPr lang="en-US" dirty="0" smtClean="0">
                  <a:solidFill>
                    <a:schemeClr val="accent1"/>
                  </a:solidFill>
                </a:rPr>
                <a:t>Receiver</a:t>
              </a:r>
              <a:endParaRPr lang="en-US" dirty="0">
                <a:solidFill>
                  <a:schemeClr val="accent1"/>
                </a:solidFill>
              </a:endParaRPr>
            </a:p>
          </p:txBody>
        </p:sp>
        <p:cxnSp>
          <p:nvCxnSpPr>
            <p:cNvPr id="7" name="Straight Arrow Connector 6"/>
            <p:cNvCxnSpPr/>
            <p:nvPr/>
          </p:nvCxnSpPr>
          <p:spPr bwMode="auto">
            <a:xfrm>
              <a:off x="1947616" y="3817742"/>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8" name="TextBox 7"/>
            <p:cNvSpPr txBox="1"/>
            <p:nvPr/>
          </p:nvSpPr>
          <p:spPr>
            <a:xfrm>
              <a:off x="2504302" y="3452445"/>
              <a:ext cx="1252543" cy="369332"/>
            </a:xfrm>
            <a:prstGeom prst="rect">
              <a:avLst/>
            </a:prstGeom>
            <a:noFill/>
          </p:spPr>
          <p:txBody>
            <a:bodyPr wrap="square" rtlCol="0">
              <a:spAutoFit/>
            </a:bodyPr>
            <a:lstStyle/>
            <a:p>
              <a:r>
                <a:rPr lang="en-US" dirty="0" smtClean="0">
                  <a:solidFill>
                    <a:srgbClr val="BE311A"/>
                  </a:solidFill>
                </a:rPr>
                <a:t>Message</a:t>
              </a:r>
              <a:endParaRPr lang="en-US" dirty="0">
                <a:solidFill>
                  <a:srgbClr val="BE311A"/>
                </a:solidFill>
              </a:endParaRPr>
            </a:p>
          </p:txBody>
        </p:sp>
        <p:sp>
          <p:nvSpPr>
            <p:cNvPr id="9" name="TextBox 8"/>
            <p:cNvSpPr txBox="1"/>
            <p:nvPr/>
          </p:nvSpPr>
          <p:spPr>
            <a:xfrm>
              <a:off x="4467380" y="4391795"/>
              <a:ext cx="1320800" cy="369332"/>
            </a:xfrm>
            <a:prstGeom prst="rect">
              <a:avLst/>
            </a:prstGeom>
            <a:noFill/>
          </p:spPr>
          <p:txBody>
            <a:bodyPr wrap="square" rtlCol="0">
              <a:spAutoFit/>
            </a:bodyPr>
            <a:lstStyle/>
            <a:p>
              <a:r>
                <a:rPr lang="en-US" dirty="0" smtClean="0">
                  <a:solidFill>
                    <a:schemeClr val="accent1"/>
                  </a:solidFill>
                </a:rPr>
                <a:t>Receiver</a:t>
              </a:r>
              <a:r>
                <a:rPr lang="en-US" b="1" dirty="0" smtClean="0">
                  <a:solidFill>
                    <a:schemeClr val="accent1"/>
                  </a:solidFill>
                </a:rPr>
                <a:t>’</a:t>
              </a:r>
              <a:endParaRPr lang="en-US" b="1" dirty="0">
                <a:solidFill>
                  <a:schemeClr val="accent1"/>
                </a:solidFill>
              </a:endParaRPr>
            </a:p>
          </p:txBody>
        </p:sp>
        <p:cxnSp>
          <p:nvCxnSpPr>
            <p:cNvPr id="10" name="Straight Arrow Connector 9"/>
            <p:cNvCxnSpPr/>
            <p:nvPr/>
          </p:nvCxnSpPr>
          <p:spPr bwMode="auto">
            <a:xfrm>
              <a:off x="1947616" y="4561573"/>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11" name="TextBox 10"/>
            <p:cNvSpPr txBox="1"/>
            <p:nvPr/>
          </p:nvSpPr>
          <p:spPr>
            <a:xfrm>
              <a:off x="2504302" y="4172339"/>
              <a:ext cx="1252543" cy="369332"/>
            </a:xfrm>
            <a:prstGeom prst="rect">
              <a:avLst/>
            </a:prstGeom>
            <a:noFill/>
          </p:spPr>
          <p:txBody>
            <a:bodyPr wrap="square" rtlCol="0">
              <a:spAutoFit/>
            </a:bodyPr>
            <a:lstStyle/>
            <a:p>
              <a:r>
                <a:rPr lang="en-US" dirty="0" smtClean="0">
                  <a:solidFill>
                    <a:srgbClr val="BE311A"/>
                  </a:solidFill>
                </a:rPr>
                <a:t>Message</a:t>
              </a:r>
              <a:r>
                <a:rPr lang="en-US" b="1" dirty="0" smtClean="0">
                  <a:solidFill>
                    <a:srgbClr val="BE311A"/>
                  </a:solidFill>
                </a:rPr>
                <a:t>’</a:t>
              </a:r>
              <a:endParaRPr lang="en-US" b="1" dirty="0">
                <a:solidFill>
                  <a:srgbClr val="BE311A"/>
                </a:solidFill>
              </a:endParaRPr>
            </a:p>
          </p:txBody>
        </p:sp>
      </p:grpSp>
    </p:spTree>
    <p:extLst>
      <p:ext uri="{BB962C8B-B14F-4D97-AF65-F5344CB8AC3E}">
        <p14:creationId xmlns:p14="http://schemas.microsoft.com/office/powerpoint/2010/main" val="3999338541"/>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1151" y="3987673"/>
            <a:ext cx="1320800" cy="369332"/>
          </a:xfrm>
          <a:prstGeom prst="rect">
            <a:avLst/>
          </a:prstGeom>
          <a:noFill/>
        </p:spPr>
        <p:txBody>
          <a:bodyPr wrap="square" rtlCol="0">
            <a:spAutoFit/>
          </a:bodyPr>
          <a:lstStyle/>
          <a:p>
            <a:r>
              <a:rPr lang="en-US" dirty="0" smtClean="0">
                <a:solidFill>
                  <a:schemeClr val="accent1"/>
                </a:solidFill>
              </a:rPr>
              <a:t>Sender</a:t>
            </a:r>
            <a:endParaRPr lang="en-US" dirty="0">
              <a:solidFill>
                <a:schemeClr val="accent1"/>
              </a:solidFill>
            </a:endParaRPr>
          </a:p>
        </p:txBody>
      </p:sp>
      <p:sp>
        <p:nvSpPr>
          <p:cNvPr id="6" name="TextBox 5"/>
          <p:cNvSpPr txBox="1"/>
          <p:nvPr/>
        </p:nvSpPr>
        <p:spPr>
          <a:xfrm>
            <a:off x="4467380" y="3613173"/>
            <a:ext cx="4076856" cy="369332"/>
          </a:xfrm>
          <a:prstGeom prst="rect">
            <a:avLst/>
          </a:prstGeom>
          <a:noFill/>
        </p:spPr>
        <p:txBody>
          <a:bodyPr wrap="square" rtlCol="0">
            <a:spAutoFit/>
          </a:bodyPr>
          <a:lstStyle/>
          <a:p>
            <a:r>
              <a:rPr lang="en-US" dirty="0" smtClean="0">
                <a:solidFill>
                  <a:schemeClr val="accent1"/>
                </a:solidFill>
              </a:rPr>
              <a:t>Receiver {Personality=Introvert}</a:t>
            </a:r>
            <a:endParaRPr lang="en-US" dirty="0">
              <a:solidFill>
                <a:schemeClr val="accent1"/>
              </a:solidFill>
            </a:endParaRPr>
          </a:p>
        </p:txBody>
      </p:sp>
      <p:cxnSp>
        <p:nvCxnSpPr>
          <p:cNvPr id="7" name="Straight Arrow Connector 6"/>
          <p:cNvCxnSpPr/>
          <p:nvPr/>
        </p:nvCxnSpPr>
        <p:spPr bwMode="auto">
          <a:xfrm>
            <a:off x="1947616" y="3817742"/>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8" name="TextBox 7"/>
          <p:cNvSpPr txBox="1"/>
          <p:nvPr/>
        </p:nvSpPr>
        <p:spPr>
          <a:xfrm>
            <a:off x="2191951" y="3171411"/>
            <a:ext cx="1963078" cy="646331"/>
          </a:xfrm>
          <a:prstGeom prst="rect">
            <a:avLst/>
          </a:prstGeom>
          <a:noFill/>
        </p:spPr>
        <p:txBody>
          <a:bodyPr wrap="square" rtlCol="0">
            <a:spAutoFit/>
          </a:bodyPr>
          <a:lstStyle/>
          <a:p>
            <a:r>
              <a:rPr lang="en-US" dirty="0" smtClean="0">
                <a:solidFill>
                  <a:srgbClr val="BE311A"/>
                </a:solidFill>
              </a:rPr>
              <a:t>Message</a:t>
            </a:r>
          </a:p>
          <a:p>
            <a:r>
              <a:rPr lang="en-US" dirty="0" smtClean="0">
                <a:solidFill>
                  <a:srgbClr val="BE311A"/>
                </a:solidFill>
              </a:rPr>
              <a:t>{Authority=No}</a:t>
            </a:r>
            <a:endParaRPr lang="en-US" dirty="0">
              <a:solidFill>
                <a:srgbClr val="BE311A"/>
              </a:solidFill>
            </a:endParaRPr>
          </a:p>
        </p:txBody>
      </p:sp>
      <p:sp>
        <p:nvSpPr>
          <p:cNvPr id="9" name="TextBox 8"/>
          <p:cNvSpPr txBox="1"/>
          <p:nvPr/>
        </p:nvSpPr>
        <p:spPr>
          <a:xfrm>
            <a:off x="4467379" y="4391795"/>
            <a:ext cx="3704809" cy="369332"/>
          </a:xfrm>
          <a:prstGeom prst="rect">
            <a:avLst/>
          </a:prstGeom>
          <a:noFill/>
        </p:spPr>
        <p:txBody>
          <a:bodyPr wrap="square" rtlCol="0">
            <a:spAutoFit/>
          </a:bodyPr>
          <a:lstStyle/>
          <a:p>
            <a:r>
              <a:rPr lang="en-US" dirty="0" smtClean="0">
                <a:solidFill>
                  <a:schemeClr val="accent1"/>
                </a:solidFill>
              </a:rPr>
              <a:t>Receiver</a:t>
            </a:r>
            <a:r>
              <a:rPr lang="en-US" b="1" dirty="0" smtClean="0">
                <a:solidFill>
                  <a:schemeClr val="accent1"/>
                </a:solidFill>
              </a:rPr>
              <a:t>’ </a:t>
            </a:r>
            <a:r>
              <a:rPr lang="en-US" dirty="0" smtClean="0">
                <a:solidFill>
                  <a:schemeClr val="accent1"/>
                </a:solidFill>
              </a:rPr>
              <a:t>{Personality=Extravert}</a:t>
            </a:r>
            <a:endParaRPr lang="en-US" dirty="0">
              <a:solidFill>
                <a:schemeClr val="accent1"/>
              </a:solidFill>
            </a:endParaRPr>
          </a:p>
        </p:txBody>
      </p:sp>
      <p:cxnSp>
        <p:nvCxnSpPr>
          <p:cNvPr id="10" name="Straight Arrow Connector 9"/>
          <p:cNvCxnSpPr/>
          <p:nvPr/>
        </p:nvCxnSpPr>
        <p:spPr bwMode="auto">
          <a:xfrm>
            <a:off x="1947616" y="4561573"/>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11" name="TextBox 10"/>
          <p:cNvSpPr txBox="1"/>
          <p:nvPr/>
        </p:nvSpPr>
        <p:spPr>
          <a:xfrm>
            <a:off x="2191951" y="4591382"/>
            <a:ext cx="1963078" cy="646331"/>
          </a:xfrm>
          <a:prstGeom prst="rect">
            <a:avLst/>
          </a:prstGeom>
          <a:noFill/>
        </p:spPr>
        <p:txBody>
          <a:bodyPr wrap="square" rtlCol="0">
            <a:spAutoFit/>
          </a:bodyPr>
          <a:lstStyle/>
          <a:p>
            <a:r>
              <a:rPr lang="en-US" dirty="0" smtClean="0">
                <a:solidFill>
                  <a:srgbClr val="BE311A"/>
                </a:solidFill>
              </a:rPr>
              <a:t>Message</a:t>
            </a:r>
            <a:r>
              <a:rPr lang="en-US" b="1" dirty="0" smtClean="0">
                <a:solidFill>
                  <a:srgbClr val="BE311A"/>
                </a:solidFill>
              </a:rPr>
              <a:t>’</a:t>
            </a:r>
          </a:p>
          <a:p>
            <a:r>
              <a:rPr lang="en-US" dirty="0" smtClean="0">
                <a:solidFill>
                  <a:srgbClr val="BE311A"/>
                </a:solidFill>
              </a:rPr>
              <a:t>{Authority=Yes}</a:t>
            </a:r>
            <a:endParaRPr lang="en-US" dirty="0">
              <a:solidFill>
                <a:srgbClr val="BE311A"/>
              </a:solidFill>
            </a:endParaRPr>
          </a:p>
        </p:txBody>
      </p:sp>
    </p:spTree>
    <p:extLst>
      <p:ext uri="{BB962C8B-B14F-4D97-AF65-F5344CB8AC3E}">
        <p14:creationId xmlns:p14="http://schemas.microsoft.com/office/powerpoint/2010/main" val="2419990798"/>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1151" y="3987673"/>
            <a:ext cx="1320800" cy="369332"/>
          </a:xfrm>
          <a:prstGeom prst="rect">
            <a:avLst/>
          </a:prstGeom>
          <a:noFill/>
        </p:spPr>
        <p:txBody>
          <a:bodyPr wrap="square" rtlCol="0">
            <a:spAutoFit/>
          </a:bodyPr>
          <a:lstStyle/>
          <a:p>
            <a:r>
              <a:rPr lang="en-US" dirty="0" smtClean="0">
                <a:solidFill>
                  <a:schemeClr val="accent1"/>
                </a:solidFill>
              </a:rPr>
              <a:t>Sender</a:t>
            </a:r>
            <a:endParaRPr lang="en-US" dirty="0">
              <a:solidFill>
                <a:schemeClr val="accent1"/>
              </a:solidFill>
            </a:endParaRPr>
          </a:p>
        </p:txBody>
      </p:sp>
      <p:sp>
        <p:nvSpPr>
          <p:cNvPr id="6" name="TextBox 5"/>
          <p:cNvSpPr txBox="1"/>
          <p:nvPr/>
        </p:nvSpPr>
        <p:spPr>
          <a:xfrm>
            <a:off x="4467380" y="3613173"/>
            <a:ext cx="4076856" cy="369332"/>
          </a:xfrm>
          <a:prstGeom prst="rect">
            <a:avLst/>
          </a:prstGeom>
          <a:noFill/>
        </p:spPr>
        <p:txBody>
          <a:bodyPr wrap="square" rtlCol="0">
            <a:spAutoFit/>
          </a:bodyPr>
          <a:lstStyle/>
          <a:p>
            <a:r>
              <a:rPr lang="en-US" dirty="0" smtClean="0">
                <a:solidFill>
                  <a:schemeClr val="accent1"/>
                </a:solidFill>
              </a:rPr>
              <a:t>Receiver {Personality=Introvert}</a:t>
            </a:r>
            <a:endParaRPr lang="en-US" dirty="0">
              <a:solidFill>
                <a:schemeClr val="accent1"/>
              </a:solidFill>
            </a:endParaRPr>
          </a:p>
        </p:txBody>
      </p:sp>
      <p:cxnSp>
        <p:nvCxnSpPr>
          <p:cNvPr id="7" name="Straight Arrow Connector 6"/>
          <p:cNvCxnSpPr/>
          <p:nvPr/>
        </p:nvCxnSpPr>
        <p:spPr bwMode="auto">
          <a:xfrm>
            <a:off x="1947616" y="3817742"/>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8" name="TextBox 7"/>
          <p:cNvSpPr txBox="1"/>
          <p:nvPr/>
        </p:nvSpPr>
        <p:spPr>
          <a:xfrm>
            <a:off x="2191951" y="3171411"/>
            <a:ext cx="1963078" cy="646331"/>
          </a:xfrm>
          <a:prstGeom prst="rect">
            <a:avLst/>
          </a:prstGeom>
          <a:noFill/>
        </p:spPr>
        <p:txBody>
          <a:bodyPr wrap="square" rtlCol="0">
            <a:spAutoFit/>
          </a:bodyPr>
          <a:lstStyle/>
          <a:p>
            <a:r>
              <a:rPr lang="en-US" dirty="0" smtClean="0">
                <a:solidFill>
                  <a:srgbClr val="BE311A"/>
                </a:solidFill>
              </a:rPr>
              <a:t>Message</a:t>
            </a:r>
          </a:p>
          <a:p>
            <a:r>
              <a:rPr lang="en-US" dirty="0" smtClean="0">
                <a:solidFill>
                  <a:srgbClr val="BE311A"/>
                </a:solidFill>
              </a:rPr>
              <a:t>{Authority=No}</a:t>
            </a:r>
            <a:endParaRPr lang="en-US" dirty="0">
              <a:solidFill>
                <a:srgbClr val="BE311A"/>
              </a:solidFill>
            </a:endParaRPr>
          </a:p>
        </p:txBody>
      </p:sp>
      <p:sp>
        <p:nvSpPr>
          <p:cNvPr id="9" name="TextBox 8"/>
          <p:cNvSpPr txBox="1"/>
          <p:nvPr/>
        </p:nvSpPr>
        <p:spPr>
          <a:xfrm>
            <a:off x="4467379" y="4391795"/>
            <a:ext cx="3704809" cy="369332"/>
          </a:xfrm>
          <a:prstGeom prst="rect">
            <a:avLst/>
          </a:prstGeom>
          <a:noFill/>
        </p:spPr>
        <p:txBody>
          <a:bodyPr wrap="square" rtlCol="0">
            <a:spAutoFit/>
          </a:bodyPr>
          <a:lstStyle/>
          <a:p>
            <a:r>
              <a:rPr lang="en-US" dirty="0" smtClean="0">
                <a:solidFill>
                  <a:schemeClr val="accent1"/>
                </a:solidFill>
              </a:rPr>
              <a:t>Receiver</a:t>
            </a:r>
            <a:r>
              <a:rPr lang="en-US" b="1" dirty="0" smtClean="0">
                <a:solidFill>
                  <a:schemeClr val="accent1"/>
                </a:solidFill>
              </a:rPr>
              <a:t>’ </a:t>
            </a:r>
            <a:r>
              <a:rPr lang="en-US" dirty="0" smtClean="0">
                <a:solidFill>
                  <a:schemeClr val="accent1"/>
                </a:solidFill>
              </a:rPr>
              <a:t>{Personality=Extravert}</a:t>
            </a:r>
            <a:endParaRPr lang="en-US" dirty="0">
              <a:solidFill>
                <a:schemeClr val="accent1"/>
              </a:solidFill>
            </a:endParaRPr>
          </a:p>
        </p:txBody>
      </p:sp>
      <p:cxnSp>
        <p:nvCxnSpPr>
          <p:cNvPr id="10" name="Straight Arrow Connector 9"/>
          <p:cNvCxnSpPr/>
          <p:nvPr/>
        </p:nvCxnSpPr>
        <p:spPr bwMode="auto">
          <a:xfrm>
            <a:off x="1947616" y="4561573"/>
            <a:ext cx="2383311" cy="0"/>
          </a:xfrm>
          <a:prstGeom prst="straightConnector1">
            <a:avLst/>
          </a:prstGeom>
          <a:blipFill dpi="0" rotWithShape="0">
            <a:blip r:embed="rId3"/>
            <a:srcRect/>
            <a:tile tx="0" ty="0" sx="100000" sy="100000" flip="none" algn="tl"/>
          </a:blipFill>
          <a:ln w="12700" cap="flat" cmpd="sng" algn="ctr">
            <a:solidFill>
              <a:schemeClr val="accent1"/>
            </a:solidFill>
            <a:prstDash val="solid"/>
            <a:round/>
            <a:headEnd type="none" w="med" len="med"/>
            <a:tailEnd type="arrow"/>
          </a:ln>
          <a:effectLst/>
        </p:spPr>
      </p:cxnSp>
      <p:sp>
        <p:nvSpPr>
          <p:cNvPr id="11" name="TextBox 10"/>
          <p:cNvSpPr txBox="1"/>
          <p:nvPr/>
        </p:nvSpPr>
        <p:spPr>
          <a:xfrm>
            <a:off x="2191951" y="4591382"/>
            <a:ext cx="1963078" cy="646331"/>
          </a:xfrm>
          <a:prstGeom prst="rect">
            <a:avLst/>
          </a:prstGeom>
          <a:noFill/>
        </p:spPr>
        <p:txBody>
          <a:bodyPr wrap="square" rtlCol="0">
            <a:spAutoFit/>
          </a:bodyPr>
          <a:lstStyle/>
          <a:p>
            <a:r>
              <a:rPr lang="en-US" dirty="0" smtClean="0">
                <a:solidFill>
                  <a:srgbClr val="BE311A"/>
                </a:solidFill>
              </a:rPr>
              <a:t>Message</a:t>
            </a:r>
            <a:r>
              <a:rPr lang="en-US" b="1" dirty="0" smtClean="0">
                <a:solidFill>
                  <a:srgbClr val="BE311A"/>
                </a:solidFill>
              </a:rPr>
              <a:t>’</a:t>
            </a:r>
          </a:p>
          <a:p>
            <a:r>
              <a:rPr lang="en-US" dirty="0" smtClean="0">
                <a:solidFill>
                  <a:srgbClr val="BE311A"/>
                </a:solidFill>
              </a:rPr>
              <a:t>{Authority=Yes}</a:t>
            </a:r>
            <a:endParaRPr lang="en-US" dirty="0">
              <a:solidFill>
                <a:srgbClr val="BE311A"/>
              </a:solidFill>
            </a:endParaRPr>
          </a:p>
        </p:txBody>
      </p:sp>
      <p:sp>
        <p:nvSpPr>
          <p:cNvPr id="2" name="TextBox 1"/>
          <p:cNvSpPr txBox="1"/>
          <p:nvPr/>
        </p:nvSpPr>
        <p:spPr>
          <a:xfrm>
            <a:off x="1947616" y="1777969"/>
            <a:ext cx="2645231" cy="369332"/>
          </a:xfrm>
          <a:prstGeom prst="rect">
            <a:avLst/>
          </a:prstGeom>
          <a:noFill/>
        </p:spPr>
        <p:txBody>
          <a:bodyPr wrap="square" rtlCol="0">
            <a:spAutoFit/>
          </a:bodyPr>
          <a:lstStyle/>
          <a:p>
            <a:r>
              <a:rPr lang="en-US" dirty="0" smtClean="0">
                <a:solidFill>
                  <a:schemeClr val="accent1"/>
                </a:solidFill>
              </a:rPr>
              <a:t>1. Message Features</a:t>
            </a:r>
            <a:endParaRPr lang="en-US" dirty="0">
              <a:solidFill>
                <a:schemeClr val="accent1"/>
              </a:solidFill>
            </a:endParaRPr>
          </a:p>
        </p:txBody>
      </p:sp>
      <p:sp>
        <p:nvSpPr>
          <p:cNvPr id="12" name="TextBox 11"/>
          <p:cNvSpPr txBox="1"/>
          <p:nvPr/>
        </p:nvSpPr>
        <p:spPr>
          <a:xfrm>
            <a:off x="5371458" y="1777969"/>
            <a:ext cx="2903365" cy="369332"/>
          </a:xfrm>
          <a:prstGeom prst="rect">
            <a:avLst/>
          </a:prstGeom>
          <a:noFill/>
        </p:spPr>
        <p:txBody>
          <a:bodyPr wrap="square" rtlCol="0">
            <a:spAutoFit/>
          </a:bodyPr>
          <a:lstStyle/>
          <a:p>
            <a:r>
              <a:rPr lang="en-US" dirty="0" smtClean="0">
                <a:solidFill>
                  <a:schemeClr val="accent1"/>
                </a:solidFill>
              </a:rPr>
              <a:t>2. Receiver properties</a:t>
            </a:r>
            <a:endParaRPr lang="en-US" dirty="0">
              <a:solidFill>
                <a:schemeClr val="accent1"/>
              </a:solidFill>
            </a:endParaRPr>
          </a:p>
        </p:txBody>
      </p:sp>
      <p:sp>
        <p:nvSpPr>
          <p:cNvPr id="3" name="Left Brace 2"/>
          <p:cNvSpPr/>
          <p:nvPr/>
        </p:nvSpPr>
        <p:spPr bwMode="auto">
          <a:xfrm rot="5400000">
            <a:off x="6468327" y="1614757"/>
            <a:ext cx="343968" cy="2206361"/>
          </a:xfrm>
          <a:prstGeom prst="leftBrac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
        <p:nvSpPr>
          <p:cNvPr id="13" name="Left Brace 12"/>
          <p:cNvSpPr/>
          <p:nvPr/>
        </p:nvSpPr>
        <p:spPr bwMode="auto">
          <a:xfrm rot="5400000">
            <a:off x="3208163" y="1614757"/>
            <a:ext cx="343968" cy="2206361"/>
          </a:xfrm>
          <a:prstGeom prst="leftBrac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Tree>
    <p:extLst>
      <p:ext uri="{BB962C8B-B14F-4D97-AF65-F5344CB8AC3E}">
        <p14:creationId xmlns:p14="http://schemas.microsoft.com/office/powerpoint/2010/main" val="1745262954"/>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2" y="4941938"/>
            <a:ext cx="7768828" cy="741164"/>
          </a:xfrm>
        </p:spPr>
        <p:txBody>
          <a:bodyPr/>
          <a:lstStyle/>
          <a:p>
            <a:r>
              <a:rPr lang="en-US" dirty="0" smtClean="0"/>
              <a:t>Introverts respond differently to authority arguments then extraverts….</a:t>
            </a:r>
            <a:endParaRPr lang="en-US" dirty="0"/>
          </a:p>
        </p:txBody>
      </p:sp>
    </p:spTree>
    <p:extLst>
      <p:ext uri="{BB962C8B-B14F-4D97-AF65-F5344CB8AC3E}">
        <p14:creationId xmlns:p14="http://schemas.microsoft.com/office/powerpoint/2010/main" val="3729694282"/>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92" y="4941938"/>
            <a:ext cx="7768828" cy="741164"/>
          </a:xfrm>
        </p:spPr>
        <p:txBody>
          <a:bodyPr/>
          <a:lstStyle/>
          <a:p>
            <a:r>
              <a:rPr lang="en-US" dirty="0" smtClean="0"/>
              <a:t>Introverts are more inclined to buy a book recommended by the New York Times then extraverts</a:t>
            </a:r>
            <a:endParaRPr lang="en-US" dirty="0"/>
          </a:p>
        </p:txBody>
      </p:sp>
    </p:spTree>
    <p:extLst>
      <p:ext uri="{BB962C8B-B14F-4D97-AF65-F5344CB8AC3E}">
        <p14:creationId xmlns:p14="http://schemas.microsoft.com/office/powerpoint/2010/main" val="3403564170"/>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8373" y="973783"/>
            <a:ext cx="4376159" cy="3711332"/>
            <a:chOff x="528373" y="973783"/>
            <a:chExt cx="4376159" cy="3711332"/>
          </a:xfrm>
        </p:grpSpPr>
        <p:cxnSp>
          <p:nvCxnSpPr>
            <p:cNvPr id="4" name="Straight Connector 3"/>
            <p:cNvCxnSpPr/>
            <p:nvPr/>
          </p:nvCxnSpPr>
          <p:spPr bwMode="auto">
            <a:xfrm>
              <a:off x="897705" y="1358453"/>
              <a:ext cx="0" cy="282420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bwMode="auto">
            <a:xfrm>
              <a:off x="897705" y="4182658"/>
              <a:ext cx="3153781"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rot="16200000">
              <a:off x="-447409" y="1949565"/>
              <a:ext cx="2320895" cy="369332"/>
            </a:xfrm>
            <a:prstGeom prst="rect">
              <a:avLst/>
            </a:prstGeom>
            <a:noFill/>
            <a:ln>
              <a:noFill/>
            </a:ln>
          </p:spPr>
          <p:txBody>
            <a:bodyPr wrap="square" rtlCol="0">
              <a:spAutoFit/>
            </a:bodyPr>
            <a:lstStyle/>
            <a:p>
              <a:r>
                <a:rPr lang="en-US" dirty="0" smtClean="0">
                  <a:solidFill>
                    <a:srgbClr val="BE311A"/>
                  </a:solidFill>
                </a:rPr>
                <a:t>effect</a:t>
              </a:r>
              <a:endParaRPr lang="en-US" dirty="0">
                <a:solidFill>
                  <a:srgbClr val="BE311A"/>
                </a:solidFill>
              </a:endParaRPr>
            </a:p>
          </p:txBody>
        </p:sp>
        <p:sp>
          <p:nvSpPr>
            <p:cNvPr id="7" name="TextBox 6"/>
            <p:cNvSpPr txBox="1"/>
            <p:nvPr/>
          </p:nvSpPr>
          <p:spPr>
            <a:xfrm>
              <a:off x="2004447" y="4315783"/>
              <a:ext cx="2320895" cy="369332"/>
            </a:xfrm>
            <a:prstGeom prst="rect">
              <a:avLst/>
            </a:prstGeom>
            <a:noFill/>
            <a:ln>
              <a:noFill/>
            </a:ln>
          </p:spPr>
          <p:txBody>
            <a:bodyPr wrap="square" rtlCol="0">
              <a:spAutoFit/>
            </a:bodyPr>
            <a:lstStyle/>
            <a:p>
              <a:r>
                <a:rPr lang="en-US" dirty="0" smtClean="0">
                  <a:solidFill>
                    <a:srgbClr val="BE311A"/>
                  </a:solidFill>
                </a:rPr>
                <a:t>authority</a:t>
              </a:r>
              <a:endParaRPr lang="en-US" dirty="0">
                <a:solidFill>
                  <a:srgbClr val="BE311A"/>
                </a:solidFill>
              </a:endParaRPr>
            </a:p>
          </p:txBody>
        </p:sp>
        <p:cxnSp>
          <p:nvCxnSpPr>
            <p:cNvPr id="8" name="Straight Connector 7"/>
            <p:cNvCxnSpPr/>
            <p:nvPr/>
          </p:nvCxnSpPr>
          <p:spPr bwMode="auto">
            <a:xfrm>
              <a:off x="1269924" y="1730635"/>
              <a:ext cx="2386581" cy="2079841"/>
            </a:xfrm>
            <a:prstGeom prst="line">
              <a:avLst/>
            </a:prstGeom>
            <a:blipFill dpi="0" rotWithShape="0">
              <a:blip r:embed="rId3"/>
              <a:srcRect/>
              <a:tile tx="0" ty="0" sx="100000" sy="100000" flip="none" algn="tl"/>
            </a:blipFill>
            <a:ln w="12700"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flipV="1">
              <a:off x="1422324" y="1871398"/>
              <a:ext cx="2234181" cy="1772486"/>
            </a:xfrm>
            <a:prstGeom prst="line">
              <a:avLst/>
            </a:prstGeom>
            <a:blipFill dpi="0" rotWithShape="0">
              <a:blip r:embed="rId3"/>
              <a:srcRect/>
              <a:tile tx="0" ty="0" sx="100000" sy="100000" flip="none" algn="tl"/>
            </a:blipFill>
            <a:ln w="12700" cap="flat" cmpd="sng" algn="ctr">
              <a:solidFill>
                <a:schemeClr val="accent1"/>
              </a:solidFill>
              <a:prstDash val="sysDash"/>
              <a:round/>
              <a:headEnd type="none" w="med" len="med"/>
              <a:tailEnd type="none" w="med" len="med"/>
            </a:ln>
            <a:effectLst/>
          </p:spPr>
        </p:cxnSp>
        <p:sp>
          <p:nvSpPr>
            <p:cNvPr id="10" name="TextBox 9"/>
            <p:cNvSpPr txBox="1"/>
            <p:nvPr/>
          </p:nvSpPr>
          <p:spPr>
            <a:xfrm>
              <a:off x="3088095" y="1347816"/>
              <a:ext cx="1237247" cy="369332"/>
            </a:xfrm>
            <a:prstGeom prst="rect">
              <a:avLst/>
            </a:prstGeom>
            <a:noFill/>
            <a:ln>
              <a:noFill/>
            </a:ln>
          </p:spPr>
          <p:txBody>
            <a:bodyPr wrap="square" rtlCol="0">
              <a:spAutoFit/>
            </a:bodyPr>
            <a:lstStyle/>
            <a:p>
              <a:r>
                <a:rPr lang="en-US" dirty="0" smtClean="0">
                  <a:solidFill>
                    <a:srgbClr val="BE311A"/>
                  </a:solidFill>
                </a:rPr>
                <a:t>Introverts</a:t>
              </a:r>
              <a:endParaRPr lang="en-US" dirty="0">
                <a:solidFill>
                  <a:srgbClr val="BE311A"/>
                </a:solidFill>
              </a:endParaRPr>
            </a:p>
          </p:txBody>
        </p:sp>
        <p:sp>
          <p:nvSpPr>
            <p:cNvPr id="11" name="TextBox 10"/>
            <p:cNvSpPr txBox="1"/>
            <p:nvPr/>
          </p:nvSpPr>
          <p:spPr>
            <a:xfrm>
              <a:off x="2583637" y="3720966"/>
              <a:ext cx="2320895" cy="369332"/>
            </a:xfrm>
            <a:prstGeom prst="rect">
              <a:avLst/>
            </a:prstGeom>
            <a:noFill/>
            <a:ln>
              <a:noFill/>
            </a:ln>
          </p:spPr>
          <p:txBody>
            <a:bodyPr wrap="square" rtlCol="0">
              <a:spAutoFit/>
            </a:bodyPr>
            <a:lstStyle/>
            <a:p>
              <a:r>
                <a:rPr lang="en-US" dirty="0" smtClean="0">
                  <a:solidFill>
                    <a:srgbClr val="BE311A"/>
                  </a:solidFill>
                </a:rPr>
                <a:t>Extraverts</a:t>
              </a:r>
              <a:endParaRPr lang="en-US" dirty="0">
                <a:solidFill>
                  <a:srgbClr val="BE311A"/>
                </a:solidFill>
              </a:endParaRPr>
            </a:p>
          </p:txBody>
        </p:sp>
        <p:sp>
          <p:nvSpPr>
            <p:cNvPr id="12" name="TextBox 11"/>
            <p:cNvSpPr txBox="1"/>
            <p:nvPr/>
          </p:nvSpPr>
          <p:spPr>
            <a:xfrm>
              <a:off x="1247162" y="4102669"/>
              <a:ext cx="987355" cy="369332"/>
            </a:xfrm>
            <a:prstGeom prst="rect">
              <a:avLst/>
            </a:prstGeom>
            <a:noFill/>
            <a:ln>
              <a:noFill/>
            </a:ln>
          </p:spPr>
          <p:txBody>
            <a:bodyPr wrap="square" rtlCol="0">
              <a:spAutoFit/>
            </a:bodyPr>
            <a:lstStyle/>
            <a:p>
              <a:r>
                <a:rPr lang="en-US" dirty="0" smtClean="0">
                  <a:solidFill>
                    <a:srgbClr val="BE311A"/>
                  </a:solidFill>
                </a:rPr>
                <a:t>no</a:t>
              </a:r>
              <a:endParaRPr lang="en-US" dirty="0">
                <a:solidFill>
                  <a:srgbClr val="BE311A"/>
                </a:solidFill>
              </a:endParaRPr>
            </a:p>
          </p:txBody>
        </p:sp>
        <p:sp>
          <p:nvSpPr>
            <p:cNvPr id="13" name="TextBox 12"/>
            <p:cNvSpPr txBox="1"/>
            <p:nvPr/>
          </p:nvSpPr>
          <p:spPr>
            <a:xfrm>
              <a:off x="3337987" y="4073193"/>
              <a:ext cx="987355" cy="369332"/>
            </a:xfrm>
            <a:prstGeom prst="rect">
              <a:avLst/>
            </a:prstGeom>
            <a:noFill/>
            <a:ln>
              <a:noFill/>
            </a:ln>
          </p:spPr>
          <p:txBody>
            <a:bodyPr wrap="square" rtlCol="0">
              <a:spAutoFit/>
            </a:bodyPr>
            <a:lstStyle/>
            <a:p>
              <a:r>
                <a:rPr lang="en-US" dirty="0" smtClean="0">
                  <a:solidFill>
                    <a:srgbClr val="BE311A"/>
                  </a:solidFill>
                </a:rPr>
                <a:t>yes</a:t>
              </a:r>
              <a:endParaRPr lang="en-US" dirty="0">
                <a:solidFill>
                  <a:srgbClr val="BE311A"/>
                </a:solidFill>
              </a:endParaRPr>
            </a:p>
          </p:txBody>
        </p:sp>
      </p:grpSp>
      <p:sp>
        <p:nvSpPr>
          <p:cNvPr id="26" name="Title 1"/>
          <p:cNvSpPr txBox="1">
            <a:spLocks/>
          </p:cNvSpPr>
          <p:nvPr/>
        </p:nvSpPr>
        <p:spPr bwMode="auto">
          <a:xfrm>
            <a:off x="632892" y="4941938"/>
            <a:ext cx="776882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5" tIns="35715" rIns="35715" bIns="35715" numCol="1" anchor="t" anchorCtr="0" compatLnSpc="1">
            <a:prstTxWarp prst="textNoShape">
              <a:avLst/>
            </a:prstTxWarp>
          </a:bodyPr>
          <a:lstStyle>
            <a:lvl1pPr algn="l" rtl="0" eaLnBrk="1" fontAlgn="base" hangingPunct="1">
              <a:spcBef>
                <a:spcPct val="0"/>
              </a:spcBef>
              <a:spcAft>
                <a:spcPct val="0"/>
              </a:spcAft>
              <a:defRPr sz="2100" b="1">
                <a:solidFill>
                  <a:srgbClr val="BE311A"/>
                </a:solidFill>
                <a:latin typeface="Arial"/>
                <a:ea typeface="ＭＳ Ｐゴシック" charset="-128"/>
                <a:cs typeface="Arial"/>
                <a:sym typeface="Kievit-Book" charset="0"/>
              </a:defRPr>
            </a:lvl1pPr>
            <a:lvl2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2pPr>
            <a:lvl3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3pPr>
            <a:lvl4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4pPr>
            <a:lvl5pPr algn="l" rtl="0" eaLnBrk="1" fontAlgn="base" hangingPunct="1">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5pPr>
            <a:lvl6pPr marL="321440"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6pPr>
            <a:lvl7pPr marL="642882"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7pPr>
            <a:lvl8pPr marL="964323"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8pPr>
            <a:lvl9pPr marL="1285763" algn="l" rtl="0" eaLnBrk="1" fontAlgn="base" hangingPunct="1">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9pPr>
          </a:lstStyle>
          <a:p>
            <a:r>
              <a:rPr lang="en-US" smtClean="0"/>
              <a:t>Introverts are more inclined to buy a book recommended by the New York Times then extraverts</a:t>
            </a:r>
            <a:endParaRPr lang="en-US" dirty="0"/>
          </a:p>
        </p:txBody>
      </p:sp>
    </p:spTree>
    <p:extLst>
      <p:ext uri="{BB962C8B-B14F-4D97-AF65-F5344CB8AC3E}">
        <p14:creationId xmlns:p14="http://schemas.microsoft.com/office/powerpoint/2010/main" val="27695150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RUN">
  <a:themeElements>
    <a:clrScheme name="RU 2010">
      <a:dk1>
        <a:srgbClr val="000000"/>
      </a:dk1>
      <a:lt1>
        <a:srgbClr val="FFFFFF"/>
      </a:lt1>
      <a:dk2>
        <a:srgbClr val="000000"/>
      </a:dk2>
      <a:lt2>
        <a:srgbClr val="FFFFFF"/>
      </a:lt2>
      <a:accent1>
        <a:srgbClr val="BE311A"/>
      </a:accent1>
      <a:accent2>
        <a:srgbClr val="636463"/>
      </a:accent2>
      <a:accent3>
        <a:srgbClr val="A3AAA1"/>
      </a:accent3>
      <a:accent4>
        <a:srgbClr val="DADADA"/>
      </a:accent4>
      <a:accent5>
        <a:srgbClr val="C6ABAB"/>
      </a:accent5>
      <a:accent6>
        <a:srgbClr val="8A2509"/>
      </a:accent6>
      <a:hlink>
        <a:srgbClr val="0089B9"/>
      </a:hlink>
      <a:folHlink>
        <a:srgbClr val="0089B9"/>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lnDef>
    <a:txDef>
      <a:spPr bwMode="auto">
        <a:noFill/>
        <a:ln w="12700">
          <a:noFill/>
          <a:miter lim="800000"/>
          <a:headEnd/>
          <a:tailEnd/>
        </a:ln>
      </a:spPr>
      <a:bodyPr vert="horz" wrap="square" lIns="50800" tIns="50800" rIns="50800" bIns="5080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100" b="0" i="0" u="none" strike="noStrike" kern="0" cap="none" spc="0" normalizeH="0" baseline="0" noProof="0" dirty="0" smtClean="0">
            <a:ln>
              <a:noFill/>
            </a:ln>
            <a:effectLst/>
            <a:uLnTx/>
            <a:uFillTx/>
            <a:latin typeface="+mn-lt"/>
            <a:ea typeface="+mn-ea"/>
            <a:cs typeface="+mn-cs"/>
            <a:sym typeface="Kievit-Book" charset="0"/>
          </a:defRPr>
        </a:defPPr>
      </a:lstStyle>
    </a:txDef>
  </a:objectDefaults>
  <a:extraClrSchemeLst>
    <a:extraClrScheme>
      <a:clrScheme name="Opening al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sis pagina">
  <a:themeElements>
    <a:clrScheme name="RU 2010">
      <a:dk1>
        <a:srgbClr val="000000"/>
      </a:dk1>
      <a:lt1>
        <a:srgbClr val="FFFFFF"/>
      </a:lt1>
      <a:dk2>
        <a:srgbClr val="000000"/>
      </a:dk2>
      <a:lt2>
        <a:srgbClr val="FFFFFF"/>
      </a:lt2>
      <a:accent1>
        <a:srgbClr val="BE311A"/>
      </a:accent1>
      <a:accent2>
        <a:srgbClr val="636463"/>
      </a:accent2>
      <a:accent3>
        <a:srgbClr val="A3AAA1"/>
      </a:accent3>
      <a:accent4>
        <a:srgbClr val="DADADA"/>
      </a:accent4>
      <a:accent5>
        <a:srgbClr val="C6ABAB"/>
      </a:accent5>
      <a:accent6>
        <a:srgbClr val="8A2509"/>
      </a:accent6>
      <a:hlink>
        <a:srgbClr val="BE311A"/>
      </a:hlink>
      <a:folHlink>
        <a:srgbClr val="BE311A"/>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lnDef>
  </a:objectDefaults>
  <a:extraClrSchemeLst>
    <a:extraClrScheme>
      <a:clrScheme name="Basis pagi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RUN.thmx</Template>
  <TotalTime>682</TotalTime>
  <Words>2212</Words>
  <Application>Microsoft Macintosh PowerPoint</Application>
  <PresentationFormat>On-screen Show (4:3)</PresentationFormat>
  <Paragraphs>186</Paragraphs>
  <Slides>30</Slides>
  <Notes>27</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RUN</vt:lpstr>
      <vt:lpstr>Basis pagina</vt:lpstr>
      <vt:lpstr>Contemporary Challenges in Customized Communication</vt:lpstr>
      <vt:lpstr>Customization Personalization, Tailoring, …</vt:lpstr>
      <vt:lpstr>PowerPoint Presentation</vt:lpstr>
      <vt:lpstr>PowerPoint Presentation</vt:lpstr>
      <vt:lpstr>PowerPoint Presentation</vt:lpstr>
      <vt:lpstr>PowerPoint Presentation</vt:lpstr>
      <vt:lpstr>Introverts respond differently to authority arguments then extraverts….</vt:lpstr>
      <vt:lpstr>Introverts are more inclined to buy a book recommended by the New York Times then extraverts</vt:lpstr>
      <vt:lpstr>PowerPoint Presentation</vt:lpstr>
      <vt:lpstr>PowerPoint Presentation</vt:lpstr>
      <vt:lpstr>PowerPoint Presentation</vt:lpstr>
      <vt:lpstr>Challenge 1:  Feature selection How do we find the features of the message and of the properties of the receiver that we should focus on?</vt:lpstr>
      <vt:lpstr>PowerPoint Presentation</vt:lpstr>
      <vt:lpstr>PowerPoint Presentation</vt:lpstr>
      <vt:lpstr>Opportunity: Peoples previous responses as properties.</vt:lpstr>
      <vt:lpstr>Repeated exposure to persuasive messages…. </vt:lpstr>
      <vt:lpstr>Predicting the response to the next message:  Previous response outperforms personality measures</vt:lpstr>
      <vt:lpstr>Challenge 2:  Sequential decisions We can only learn the model gradually</vt:lpstr>
      <vt:lpstr>PowerPoint Presentation</vt:lpstr>
      <vt:lpstr>Exploration vs. Exploitation: Learn new knowledge, or use what we know.</vt:lpstr>
      <vt:lpstr>PowerPoint Presentation</vt:lpstr>
      <vt:lpstr>Challenge 3:  Large-scale customization How do we customizes for millions of people at the same time?</vt:lpstr>
      <vt:lpstr>Interacting with millions of receivers….</vt:lpstr>
      <vt:lpstr>Possible solution: Streaming analysis</vt:lpstr>
      <vt:lpstr>PowerPoint Presentation</vt:lpstr>
      <vt:lpstr>Challenge 4:  Ethics &amp; Privacy How much customization do we really want?</vt:lpstr>
      <vt:lpstr>PowerPoint Presentation</vt:lpstr>
      <vt:lpstr>Possible solution: Privacy by design</vt:lpstr>
      <vt:lpstr>PowerPoint Presentation</vt:lpstr>
      <vt:lpstr>Enjoy the afternoon!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 Kaptein</dc:creator>
  <cp:lastModifiedBy>M.C. Kaptein</cp:lastModifiedBy>
  <cp:revision>72</cp:revision>
  <cp:lastPrinted>2015-09-30T08:29:45Z</cp:lastPrinted>
  <dcterms:created xsi:type="dcterms:W3CDTF">2015-09-14T08:50:34Z</dcterms:created>
  <dcterms:modified xsi:type="dcterms:W3CDTF">2015-09-30T09:42:05Z</dcterms:modified>
</cp:coreProperties>
</file>