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78" r:id="rId6"/>
    <p:sldId id="281" r:id="rId7"/>
    <p:sldId id="275" r:id="rId8"/>
    <p:sldId id="260" r:id="rId9"/>
    <p:sldId id="279" r:id="rId10"/>
    <p:sldId id="261" r:id="rId11"/>
    <p:sldId id="268" r:id="rId12"/>
    <p:sldId id="263" r:id="rId13"/>
    <p:sldId id="276" r:id="rId14"/>
    <p:sldId id="262" r:id="rId15"/>
    <p:sldId id="266" r:id="rId16"/>
    <p:sldId id="267" r:id="rId17"/>
    <p:sldId id="265" r:id="rId18"/>
    <p:sldId id="273" r:id="rId19"/>
    <p:sldId id="277" r:id="rId20"/>
    <p:sldId id="269" r:id="rId21"/>
    <p:sldId id="270" r:id="rId22"/>
    <p:sldId id="271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4"/>
    <p:restoredTop sz="94663"/>
  </p:normalViewPr>
  <p:slideViewPr>
    <p:cSldViewPr snapToGrid="0" snapToObjects="1">
      <p:cViewPr varScale="1">
        <p:scale>
          <a:sx n="73" d="100"/>
          <a:sy n="73" d="100"/>
        </p:scale>
        <p:origin x="216" y="7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4/11/19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4/11/19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4/11/19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4/11/19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4/11/19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4/11/19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4/11/19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4/11/19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4/11/19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4/11/19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4/11/19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4/11/19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4/11/19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4/11/19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4/11/19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B6EEBB-CB0B-BD48-B882-3DAE032B3AE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err="1"/>
              <a:t>Methods</a:t>
            </a:r>
            <a:r>
              <a:rPr lang="nl-NL" dirty="0"/>
              <a:t> Panel </a:t>
            </a:r>
            <a:br>
              <a:rPr lang="nl-NL" dirty="0"/>
            </a:br>
            <a:r>
              <a:rPr lang="nl-NL" dirty="0"/>
              <a:t>@ </a:t>
            </a:r>
            <a:r>
              <a:rPr lang="nl-NL" dirty="0" err="1"/>
              <a:t>Persuasive</a:t>
            </a:r>
            <a:r>
              <a:rPr lang="nl-NL" dirty="0"/>
              <a:t> 2019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AE3711-9797-0B4E-A789-594A470CF50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err="1"/>
              <a:t>Thursday</a:t>
            </a:r>
            <a:r>
              <a:rPr lang="nl-NL" dirty="0"/>
              <a:t> April 11</a:t>
            </a:r>
            <a:r>
              <a:rPr lang="nl-NL"/>
              <a:t>, 11.30-12.30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627219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4FC1350-32E1-0244-9DEA-4DB02995D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Statements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41947C-DFEB-C546-B89E-4023985B09F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56423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5E50AC6-4FF2-914F-BC40-8EA01124618F}"/>
              </a:ext>
            </a:extLst>
          </p:cNvPr>
          <p:cNvSpPr txBox="1">
            <a:spLocks/>
          </p:cNvSpPr>
          <p:nvPr/>
        </p:nvSpPr>
        <p:spPr>
          <a:xfrm>
            <a:off x="888059" y="1836274"/>
            <a:ext cx="10561418" cy="1468800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4000" b="1" kern="1200">
                <a:solidFill>
                  <a:srgbClr val="FEFEFE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lvl="0" algn="ctr"/>
            <a:r>
              <a:rPr lang="en-US" dirty="0"/>
              <a:t>We need more qualitative and design-oriented methods, not quantitative methods.</a:t>
            </a:r>
          </a:p>
          <a:p>
            <a:pPr algn="ctr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567682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5E50AC6-4FF2-914F-BC40-8EA01124618F}"/>
              </a:ext>
            </a:extLst>
          </p:cNvPr>
          <p:cNvSpPr txBox="1">
            <a:spLocks/>
          </p:cNvSpPr>
          <p:nvPr/>
        </p:nvSpPr>
        <p:spPr>
          <a:xfrm>
            <a:off x="888059" y="1836274"/>
            <a:ext cx="10561418" cy="1468800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4000" b="1" kern="1200">
                <a:solidFill>
                  <a:srgbClr val="FEFEFE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dirty="0"/>
              <a:t>We should go beyond the assessment of the effectiveness of the persuasive intervention and start looking at the individual's subjective experience of change.</a:t>
            </a:r>
            <a:br>
              <a:rPr lang="en-US" dirty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968906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5E50AC6-4FF2-914F-BC40-8EA01124618F}"/>
              </a:ext>
            </a:extLst>
          </p:cNvPr>
          <p:cNvSpPr txBox="1">
            <a:spLocks/>
          </p:cNvSpPr>
          <p:nvPr/>
        </p:nvSpPr>
        <p:spPr>
          <a:xfrm>
            <a:off x="888059" y="1566333"/>
            <a:ext cx="10561418" cy="3979333"/>
          </a:xfrm>
          <a:prstGeom prst="rect">
            <a:avLst/>
          </a:prstGeom>
        </p:spPr>
        <p:txBody>
          <a:bodyPr anchor="ctr"/>
          <a:lstStyle>
            <a:lvl1pPr algn="l" defTabSz="457200" rtl="0" eaLnBrk="1" latinLnBrk="0" hangingPunct="1">
              <a:spcBef>
                <a:spcPct val="0"/>
              </a:spcBef>
              <a:buNone/>
              <a:defRPr sz="4000" b="1" kern="1200">
                <a:solidFill>
                  <a:srgbClr val="FEFEFE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lvl="0" algn="ctr"/>
            <a:r>
              <a:rPr lang="en-US" dirty="0"/>
              <a:t>We lack proper methods to study the effect of subjective experiences in HCI.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010090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5E50AC6-4FF2-914F-BC40-8EA01124618F}"/>
              </a:ext>
            </a:extLst>
          </p:cNvPr>
          <p:cNvSpPr txBox="1">
            <a:spLocks/>
          </p:cNvSpPr>
          <p:nvPr/>
        </p:nvSpPr>
        <p:spPr>
          <a:xfrm>
            <a:off x="888059" y="1836274"/>
            <a:ext cx="10561418" cy="1468800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4000" b="1" kern="1200">
                <a:solidFill>
                  <a:srgbClr val="FEFEFE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dirty="0"/>
              <a:t>The randomized controlled trial, often deemed the gold standard, is ill-suited for testing interactive and possible adaptive persuasive systems.</a:t>
            </a:r>
          </a:p>
          <a:p>
            <a:pPr algn="ctr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398084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5E50AC6-4FF2-914F-BC40-8EA01124618F}"/>
              </a:ext>
            </a:extLst>
          </p:cNvPr>
          <p:cNvSpPr txBox="1">
            <a:spLocks/>
          </p:cNvSpPr>
          <p:nvPr/>
        </p:nvSpPr>
        <p:spPr>
          <a:xfrm>
            <a:off x="888059" y="1836274"/>
            <a:ext cx="10561418" cy="1468800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4000" b="1" kern="1200">
                <a:solidFill>
                  <a:srgbClr val="FEFEFE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lvl="0" algn="ctr"/>
            <a:r>
              <a:rPr lang="en-US" dirty="0"/>
              <a:t>We, as a community, should embrace the open science movement and we should start by making the data we collect publicly available. Data availability should be a prerequisite for publication at the conference.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354943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5E50AC6-4FF2-914F-BC40-8EA01124618F}"/>
              </a:ext>
            </a:extLst>
          </p:cNvPr>
          <p:cNvSpPr txBox="1">
            <a:spLocks/>
          </p:cNvSpPr>
          <p:nvPr/>
        </p:nvSpPr>
        <p:spPr>
          <a:xfrm>
            <a:off x="888059" y="1836274"/>
            <a:ext cx="10561418" cy="1468800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4000" b="1" kern="1200">
                <a:solidFill>
                  <a:srgbClr val="FEFEFE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dirty="0"/>
              <a:t>Just like the </a:t>
            </a:r>
            <a:r>
              <a:rPr lang="en-US" i="1" dirty="0"/>
              <a:t>Basic and Applied Social Psychology</a:t>
            </a:r>
            <a:r>
              <a:rPr lang="en-US" dirty="0"/>
              <a:t> journal we should ban the use of </a:t>
            </a:r>
            <a:r>
              <a:rPr lang="en-US" i="1" dirty="0"/>
              <a:t>p</a:t>
            </a:r>
            <a:r>
              <a:rPr lang="en-US" dirty="0"/>
              <a:t>-values.</a:t>
            </a:r>
          </a:p>
          <a:p>
            <a:pPr algn="ctr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351204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5E50AC6-4FF2-914F-BC40-8EA01124618F}"/>
              </a:ext>
            </a:extLst>
          </p:cNvPr>
          <p:cNvSpPr txBox="1">
            <a:spLocks/>
          </p:cNvSpPr>
          <p:nvPr/>
        </p:nvSpPr>
        <p:spPr>
          <a:xfrm>
            <a:off x="888059" y="1836274"/>
            <a:ext cx="10561418" cy="1468800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4000" b="1" kern="1200">
                <a:solidFill>
                  <a:srgbClr val="FEFEFE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lvl="0" algn="ctr"/>
            <a:r>
              <a:rPr lang="en-US" dirty="0"/>
              <a:t>We currently lack proper methods to study the long-term effects of persuasive interventions.</a:t>
            </a:r>
          </a:p>
          <a:p>
            <a:pPr algn="ctr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491999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5E50AC6-4FF2-914F-BC40-8EA01124618F}"/>
              </a:ext>
            </a:extLst>
          </p:cNvPr>
          <p:cNvSpPr txBox="1">
            <a:spLocks/>
          </p:cNvSpPr>
          <p:nvPr/>
        </p:nvSpPr>
        <p:spPr>
          <a:xfrm>
            <a:off x="888059" y="1836274"/>
            <a:ext cx="10561418" cy="1468800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4000" b="1" kern="1200">
                <a:solidFill>
                  <a:srgbClr val="FEFEFE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lvl="0" algn="ctr"/>
            <a:r>
              <a:rPr lang="fi-FI" dirty="0"/>
              <a:t>Design science is </a:t>
            </a:r>
            <a:r>
              <a:rPr lang="fi-FI" dirty="0" err="1"/>
              <a:t>much</a:t>
            </a:r>
            <a:r>
              <a:rPr lang="fi-FI" dirty="0"/>
              <a:t> </a:t>
            </a:r>
            <a:r>
              <a:rPr lang="fi-FI" dirty="0" err="1"/>
              <a:t>more</a:t>
            </a:r>
            <a:r>
              <a:rPr lang="fi-FI" dirty="0"/>
              <a:t> </a:t>
            </a:r>
            <a:r>
              <a:rPr lang="fi-FI" dirty="0" err="1"/>
              <a:t>than</a:t>
            </a:r>
            <a:r>
              <a:rPr lang="fi-FI" dirty="0"/>
              <a:t> </a:t>
            </a:r>
            <a:r>
              <a:rPr lang="fi-FI" dirty="0" err="1"/>
              <a:t>building</a:t>
            </a:r>
            <a:r>
              <a:rPr lang="fi-FI" dirty="0"/>
              <a:t> an </a:t>
            </a:r>
            <a:r>
              <a:rPr lang="fi-FI" dirty="0" err="1"/>
              <a:t>artifact</a:t>
            </a:r>
            <a:r>
              <a:rPr lang="fi-FI" dirty="0"/>
              <a:t> </a:t>
            </a:r>
            <a:r>
              <a:rPr lang="fi-FI" dirty="0" err="1"/>
              <a:t>only</a:t>
            </a:r>
            <a:r>
              <a:rPr lang="fi-FI" dirty="0"/>
              <a:t>.</a:t>
            </a:r>
            <a:endParaRPr lang="en-US" dirty="0"/>
          </a:p>
          <a:p>
            <a:pPr algn="ctr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904531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5E50AC6-4FF2-914F-BC40-8EA01124618F}"/>
              </a:ext>
            </a:extLst>
          </p:cNvPr>
          <p:cNvSpPr txBox="1">
            <a:spLocks/>
          </p:cNvSpPr>
          <p:nvPr/>
        </p:nvSpPr>
        <p:spPr>
          <a:xfrm>
            <a:off x="888059" y="1566333"/>
            <a:ext cx="10561418" cy="3979333"/>
          </a:xfrm>
          <a:prstGeom prst="rect">
            <a:avLst/>
          </a:prstGeom>
        </p:spPr>
        <p:txBody>
          <a:bodyPr anchor="ctr"/>
          <a:lstStyle>
            <a:lvl1pPr algn="l" defTabSz="457200" rtl="0" eaLnBrk="1" latinLnBrk="0" hangingPunct="1">
              <a:spcBef>
                <a:spcPct val="0"/>
              </a:spcBef>
              <a:buNone/>
              <a:defRPr sz="4000" b="1" kern="1200">
                <a:solidFill>
                  <a:srgbClr val="FEFEFE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/>
              <a:t>Regarding the study </a:t>
            </a:r>
            <a:r>
              <a:rPr lang="en-US" dirty="0"/>
              <a:t>design, finding the balance between what we expect from participants and what is needed to reach our research goal is a challenge.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167917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678651-94B5-9845-8CB8-9E24A973F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Setup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C08C50-D96E-6A48-A08B-4DEAD9C21C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11.00-11.05:	Welcome</a:t>
            </a:r>
          </a:p>
          <a:p>
            <a:r>
              <a:rPr lang="en-US" dirty="0"/>
              <a:t>11.00-11.20:	Panel member introduction</a:t>
            </a:r>
          </a:p>
          <a:p>
            <a:r>
              <a:rPr lang="en-US" dirty="0"/>
              <a:t>11.20-11.55:	Discussion based on statements 	</a:t>
            </a:r>
          </a:p>
          <a:p>
            <a:r>
              <a:rPr lang="en-US" dirty="0"/>
              <a:t>11.55-12.00	Wrap up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141731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5E50AC6-4FF2-914F-BC40-8EA01124618F}"/>
              </a:ext>
            </a:extLst>
          </p:cNvPr>
          <p:cNvSpPr txBox="1">
            <a:spLocks/>
          </p:cNvSpPr>
          <p:nvPr/>
        </p:nvSpPr>
        <p:spPr>
          <a:xfrm>
            <a:off x="888059" y="1836274"/>
            <a:ext cx="10561418" cy="1468800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4000" b="1" kern="1200">
                <a:solidFill>
                  <a:srgbClr val="FEFEFE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lvl="0" algn="ctr"/>
            <a:r>
              <a:rPr lang="en-US" dirty="0"/>
              <a:t>We should ban the parametric analysis of rating scales.</a:t>
            </a:r>
          </a:p>
          <a:p>
            <a:pPr algn="ctr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1585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4FC1350-32E1-0244-9DEA-4DB02995D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Wrap</a:t>
            </a:r>
            <a:r>
              <a:rPr lang="nl-NL" dirty="0"/>
              <a:t> up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41947C-DFEB-C546-B89E-4023985B09F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725913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4FC1350-32E1-0244-9DEA-4DB02995DCA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Methods Panel</a:t>
            </a:r>
            <a:br>
              <a:rPr lang="en-US"/>
            </a:br>
            <a:r>
              <a:rPr lang="en-US"/>
              <a:t>@Persuasive 2019</a:t>
            </a:r>
          </a:p>
        </p:txBody>
      </p:sp>
      <p:sp>
        <p:nvSpPr>
          <p:cNvPr id="2" name="Subtitle 1">
            <a:extLst>
              <a:ext uri="{FF2B5EF4-FFF2-40B4-BE49-F238E27FC236}">
                <a16:creationId xmlns:a16="http://schemas.microsoft.com/office/drawing/2014/main" id="{CE663367-C5FC-7D47-8C78-9E926B8F840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Thanks for attending and have a great conference!</a:t>
            </a:r>
          </a:p>
        </p:txBody>
      </p:sp>
    </p:spTree>
    <p:extLst>
      <p:ext uri="{BB962C8B-B14F-4D97-AF65-F5344CB8AC3E}">
        <p14:creationId xmlns:p14="http://schemas.microsoft.com/office/powerpoint/2010/main" val="1188893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4B2DE-5F4A-184B-A285-4C8EE9E838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Importance of research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B2A7EA-A4CC-7146-8692-BBB46E14D6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118733"/>
            <a:ext cx="7210166" cy="3740066"/>
          </a:xfrm>
        </p:spPr>
        <p:txBody>
          <a:bodyPr>
            <a:normAutofit/>
          </a:bodyPr>
          <a:lstStyle/>
          <a:p>
            <a:r>
              <a:rPr lang="en-US" dirty="0"/>
              <a:t>Methods determine how we build knowledge, how we answer research questions, and perhaps ultimately, they determine which questions we can answer.</a:t>
            </a:r>
          </a:p>
          <a:p>
            <a:r>
              <a:rPr lang="en-US" dirty="0"/>
              <a:t>Practices change: open-science, data sharing, novel methods, etc.</a:t>
            </a:r>
          </a:p>
          <a:p>
            <a:pPr lvl="1"/>
            <a:r>
              <a:rPr lang="en-US" dirty="0"/>
              <a:t>We are interdisciplinary: accepted methods differ between fields</a:t>
            </a:r>
          </a:p>
          <a:p>
            <a:r>
              <a:rPr lang="en-US" dirty="0"/>
              <a:t>Objectives change: Personalized persuasive systems, longitudinal evaluations, etc.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1B11636-C606-EE48-BA40-9C6DA67AD3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37446" y="2400707"/>
            <a:ext cx="2235354" cy="3360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7288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A28911-E0BD-C442-966C-31D536442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Panel members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103EAE-2724-BC4E-B552-931F773DB6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Sandra </a:t>
            </a:r>
            <a:r>
              <a:rPr lang="en-US" dirty="0" err="1"/>
              <a:t>Burri</a:t>
            </a:r>
            <a:r>
              <a:rPr lang="en-US" dirty="0"/>
              <a:t> Gram Hansen, Aalborg University, Denmark</a:t>
            </a:r>
          </a:p>
          <a:p>
            <a:r>
              <a:rPr lang="en-US" dirty="0" err="1"/>
              <a:t>Harri</a:t>
            </a:r>
            <a:r>
              <a:rPr lang="en-US" dirty="0"/>
              <a:t> </a:t>
            </a:r>
            <a:r>
              <a:rPr lang="en-US" dirty="0" err="1"/>
              <a:t>Oinas-Kukkonen</a:t>
            </a:r>
            <a:r>
              <a:rPr lang="en-US" dirty="0"/>
              <a:t>, University of Oulu, Finland</a:t>
            </a:r>
          </a:p>
          <a:p>
            <a:r>
              <a:rPr lang="en-US" dirty="0"/>
              <a:t>Monique Dittrich, University of </a:t>
            </a:r>
            <a:r>
              <a:rPr lang="en-US" dirty="0" err="1"/>
              <a:t>Würzburg</a:t>
            </a:r>
            <a:r>
              <a:rPr lang="en-US" dirty="0"/>
              <a:t>, Germany</a:t>
            </a:r>
          </a:p>
          <a:p>
            <a:r>
              <a:rPr lang="en-US" dirty="0"/>
              <a:t>Amon Rapp, University of Torino, Italy</a:t>
            </a:r>
          </a:p>
          <a:p>
            <a:r>
              <a:rPr lang="en-US" dirty="0" err="1"/>
              <a:t>Evangelos</a:t>
            </a:r>
            <a:r>
              <a:rPr lang="en-US" dirty="0"/>
              <a:t> </a:t>
            </a:r>
            <a:r>
              <a:rPr lang="en-US" dirty="0" err="1"/>
              <a:t>Karapanos</a:t>
            </a:r>
            <a:r>
              <a:rPr lang="en-US" dirty="0"/>
              <a:t>, Cyprus University of Technology, Cyprus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81154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790BD7-5EE7-DA4B-BE9A-7B6DC2466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Sandra Burri Gram-Hansen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FF128C-33D9-084D-94E1-04230529FF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Aalborg University Denmark, Faculty of Humanities, Department of Communication and Psychology</a:t>
            </a:r>
          </a:p>
          <a:p>
            <a:r>
              <a:rPr lang="en-GB" dirty="0"/>
              <a:t>Assistant professor, Persuasive Design and Applied ethics, Head of Center for Computational Thinking</a:t>
            </a:r>
          </a:p>
          <a:p>
            <a:r>
              <a:rPr lang="en-GB" dirty="0"/>
              <a:t>Regular participant at Persuasive Technology since 2008</a:t>
            </a:r>
          </a:p>
          <a:p>
            <a:r>
              <a:rPr lang="en-GB" dirty="0"/>
              <a:t>Qualitative research methods, User centred design approaches, Participatory design, Persuasion in classical rhetoric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15006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Evangelos</a:t>
            </a:r>
            <a:r>
              <a:rPr lang="en-US" dirty="0"/>
              <a:t> </a:t>
            </a:r>
            <a:r>
              <a:rPr lang="en-US" dirty="0" err="1"/>
              <a:t>Karapanos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Cyprus University of Technology, Cyprus</a:t>
            </a:r>
          </a:p>
          <a:p>
            <a:r>
              <a:rPr lang="en-US" dirty="0"/>
              <a:t>Assistant Professor at the Department of Communication and Internet Studies</a:t>
            </a:r>
          </a:p>
          <a:p>
            <a:r>
              <a:rPr lang="en-US" dirty="0"/>
              <a:t>Third time at the Persuasive Technology conference </a:t>
            </a:r>
          </a:p>
          <a:p>
            <a:r>
              <a:rPr lang="en-US" dirty="0"/>
              <a:t>Theoretically and empirically grounded design: mixed methods, field studies of mhealth tech</a:t>
            </a:r>
          </a:p>
        </p:txBody>
      </p:sp>
    </p:spTree>
    <p:extLst>
      <p:ext uri="{BB962C8B-B14F-4D97-AF65-F5344CB8AC3E}">
        <p14:creationId xmlns:p14="http://schemas.microsoft.com/office/powerpoint/2010/main" val="40752190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Monique Dittrich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University of </a:t>
            </a:r>
            <a:r>
              <a:rPr lang="en-US" dirty="0" err="1"/>
              <a:t>Würzburg</a:t>
            </a:r>
            <a:r>
              <a:rPr lang="en-US" dirty="0"/>
              <a:t>, Germany</a:t>
            </a:r>
          </a:p>
          <a:p>
            <a:r>
              <a:rPr lang="en-US" dirty="0"/>
              <a:t>Doctoral student in Human-Computer-Interaction (Institute of Psychological Ergonomics)</a:t>
            </a:r>
          </a:p>
          <a:p>
            <a:r>
              <a:rPr lang="en-US" dirty="0"/>
              <a:t>Cooperation with Daimler AG (department of customer research and innovation studios)</a:t>
            </a:r>
          </a:p>
          <a:p>
            <a:r>
              <a:rPr lang="en-US" dirty="0"/>
              <a:t>Frist time at the Persuasive Technology conference </a:t>
            </a:r>
          </a:p>
          <a:p>
            <a:r>
              <a:rPr lang="en-US" dirty="0"/>
              <a:t>Empirical research and design to counteract anger and aggression on the road: qualitative methods, experimental and naturalistic driving studies, ideation workshops</a:t>
            </a:r>
          </a:p>
        </p:txBody>
      </p:sp>
    </p:spTree>
    <p:extLst>
      <p:ext uri="{BB962C8B-B14F-4D97-AF65-F5344CB8AC3E}">
        <p14:creationId xmlns:p14="http://schemas.microsoft.com/office/powerpoint/2010/main" val="19629675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790BD7-5EE7-DA4B-BE9A-7B6DC2466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Harri</a:t>
            </a:r>
            <a:r>
              <a:rPr lang="nl-NL" dirty="0"/>
              <a:t> </a:t>
            </a:r>
            <a:r>
              <a:rPr lang="nl-NL" dirty="0" err="1"/>
              <a:t>Oinas</a:t>
            </a:r>
            <a:r>
              <a:rPr lang="nl-NL" dirty="0"/>
              <a:t>-Kukkonen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FF128C-33D9-084D-94E1-04230529FF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University of Oulu, Finland</a:t>
            </a:r>
          </a:p>
          <a:p>
            <a:r>
              <a:rPr lang="nl-NL" dirty="0"/>
              <a:t>Professor of information systems &amp; Dean of </a:t>
            </a:r>
            <a:r>
              <a:rPr lang="nl-NL" dirty="0" err="1"/>
              <a:t>doctoral</a:t>
            </a:r>
            <a:r>
              <a:rPr lang="nl-NL" dirty="0"/>
              <a:t> school</a:t>
            </a:r>
          </a:p>
          <a:p>
            <a:r>
              <a:rPr lang="nl-NL" dirty="0"/>
              <a:t>Participant of </a:t>
            </a:r>
            <a:r>
              <a:rPr lang="nl-NL" dirty="0" err="1"/>
              <a:t>all</a:t>
            </a:r>
            <a:r>
              <a:rPr lang="nl-NL" dirty="0"/>
              <a:t> </a:t>
            </a:r>
            <a:r>
              <a:rPr lang="nl-NL" dirty="0" err="1"/>
              <a:t>Persuasive</a:t>
            </a:r>
            <a:r>
              <a:rPr lang="nl-NL" dirty="0"/>
              <a:t> Technology conference 2006-2019</a:t>
            </a:r>
          </a:p>
          <a:p>
            <a:r>
              <a:rPr lang="nl-NL"/>
              <a:t>Methodological</a:t>
            </a:r>
            <a:r>
              <a:rPr lang="nl-NL" dirty="0"/>
              <a:t> </a:t>
            </a:r>
            <a:r>
              <a:rPr lang="nl-NL" dirty="0" err="1"/>
              <a:t>pluralist</a:t>
            </a:r>
            <a:r>
              <a:rPr lang="nl-NL" dirty="0"/>
              <a:t>: design </a:t>
            </a:r>
            <a:r>
              <a:rPr lang="nl-NL" dirty="0" err="1"/>
              <a:t>science</a:t>
            </a:r>
            <a:r>
              <a:rPr lang="nl-NL" dirty="0"/>
              <a:t>, </a:t>
            </a:r>
            <a:r>
              <a:rPr lang="nl-NL" dirty="0" err="1"/>
              <a:t>quantitative</a:t>
            </a:r>
            <a:r>
              <a:rPr lang="nl-NL" dirty="0"/>
              <a:t>, </a:t>
            </a:r>
            <a:r>
              <a:rPr lang="nl-NL" dirty="0" err="1"/>
              <a:t>qualitative</a:t>
            </a:r>
            <a:r>
              <a:rPr lang="nl-NL" dirty="0"/>
              <a:t>, mixed </a:t>
            </a:r>
            <a:r>
              <a:rPr lang="nl-NL" dirty="0" err="1"/>
              <a:t>method</a:t>
            </a:r>
            <a:r>
              <a:rPr lang="nl-NL" dirty="0"/>
              <a:t>, RCT, non-RCT, UX, </a:t>
            </a:r>
            <a:r>
              <a:rPr lang="nl-NL" dirty="0" err="1"/>
              <a:t>conceptual-theoretical</a:t>
            </a:r>
            <a:r>
              <a:rPr lang="nl-NL" dirty="0"/>
              <a:t> approaches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115949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Amon Rapp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University of Torino, Italy</a:t>
            </a:r>
          </a:p>
          <a:p>
            <a:r>
              <a:rPr lang="en-US" dirty="0"/>
              <a:t>Research Fellow at Computer Science Department</a:t>
            </a:r>
          </a:p>
          <a:p>
            <a:r>
              <a:rPr lang="en-US" dirty="0"/>
              <a:t>First time at the Persuasive Technology conference </a:t>
            </a:r>
          </a:p>
          <a:p>
            <a:r>
              <a:rPr lang="en-US" dirty="0"/>
              <a:t>Qualitative research methods, participatory design, research through design</a:t>
            </a:r>
          </a:p>
        </p:txBody>
      </p:sp>
    </p:spTree>
    <p:extLst>
      <p:ext uri="{BB962C8B-B14F-4D97-AF65-F5344CB8AC3E}">
        <p14:creationId xmlns:p14="http://schemas.microsoft.com/office/powerpoint/2010/main" val="29277503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Quotable</Template>
  <TotalTime>221</TotalTime>
  <Words>547</Words>
  <Application>Microsoft Macintosh PowerPoint</Application>
  <PresentationFormat>Widescreen</PresentationFormat>
  <Paragraphs>58</Paragraphs>
  <Slides>22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5" baseType="lpstr">
      <vt:lpstr>Century Gothic</vt:lpstr>
      <vt:lpstr>Wingdings 2</vt:lpstr>
      <vt:lpstr>Quotable</vt:lpstr>
      <vt:lpstr>Methods Panel  @ Persuasive 2019</vt:lpstr>
      <vt:lpstr>Setup</vt:lpstr>
      <vt:lpstr>Importance of research methods</vt:lpstr>
      <vt:lpstr>Panel members</vt:lpstr>
      <vt:lpstr>Sandra Burri Gram-Hansen</vt:lpstr>
      <vt:lpstr>Evangelos Karapanos</vt:lpstr>
      <vt:lpstr>Monique Dittrich</vt:lpstr>
      <vt:lpstr>Harri Oinas-Kukkonen</vt:lpstr>
      <vt:lpstr>Amon Rapp</vt:lpstr>
      <vt:lpstr>Statements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Wrap up</vt:lpstr>
      <vt:lpstr>Methods Panel @Persuasive 2019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Methods Panel  @ Persuasive 2019</dc:title>
  <dc:creator>Maurits</dc:creator>
  <cp:lastModifiedBy>Maurits</cp:lastModifiedBy>
  <cp:revision>28</cp:revision>
  <dcterms:created xsi:type="dcterms:W3CDTF">2019-04-01T06:57:05Z</dcterms:created>
  <dcterms:modified xsi:type="dcterms:W3CDTF">2019-04-11T08:20:21Z</dcterms:modified>
</cp:coreProperties>
</file>